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411" r:id="rId5"/>
    <p:sldId id="412" r:id="rId6"/>
    <p:sldId id="2076137521" r:id="rId7"/>
    <p:sldId id="2076137540" r:id="rId8"/>
    <p:sldId id="2076137522" r:id="rId9"/>
    <p:sldId id="2076137524" r:id="rId10"/>
    <p:sldId id="2076137527" r:id="rId11"/>
    <p:sldId id="2076137531" r:id="rId12"/>
    <p:sldId id="2076137532" r:id="rId13"/>
    <p:sldId id="2076137533" r:id="rId14"/>
    <p:sldId id="2076137530" r:id="rId15"/>
    <p:sldId id="2076137536" r:id="rId16"/>
    <p:sldId id="2076137538" r:id="rId17"/>
    <p:sldId id="2076137534" r:id="rId18"/>
    <p:sldId id="2076137537" r:id="rId19"/>
    <p:sldId id="2076137539" r:id="rId20"/>
    <p:sldId id="2076137541" r:id="rId21"/>
    <p:sldId id="2076137535" r:id="rId22"/>
    <p:sldId id="20761375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90DBF3-71CA-DF4E-91F3-9E02A61EC7C2}">
          <p14:sldIdLst>
            <p14:sldId id="411"/>
            <p14:sldId id="412"/>
            <p14:sldId id="2076137521"/>
            <p14:sldId id="2076137540"/>
            <p14:sldId id="2076137522"/>
            <p14:sldId id="2076137524"/>
            <p14:sldId id="2076137527"/>
            <p14:sldId id="2076137531"/>
            <p14:sldId id="2076137532"/>
            <p14:sldId id="2076137533"/>
            <p14:sldId id="2076137530"/>
            <p14:sldId id="2076137536"/>
            <p14:sldId id="2076137538"/>
            <p14:sldId id="2076137534"/>
            <p14:sldId id="2076137537"/>
            <p14:sldId id="2076137539"/>
            <p14:sldId id="2076137541"/>
            <p14:sldId id="2076137535"/>
            <p14:sldId id="2076137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27F"/>
    <a:srgbClr val="0D5DED"/>
    <a:srgbClr val="0945AF"/>
    <a:srgbClr val="001F60"/>
    <a:srgbClr val="0B4BC1"/>
    <a:srgbClr val="0C5DED"/>
    <a:srgbClr val="508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9"/>
  </p:normalViewPr>
  <p:slideViewPr>
    <p:cSldViewPr snapToGrid="0">
      <p:cViewPr>
        <p:scale>
          <a:sx n="131" d="100"/>
          <a:sy n="131" d="100"/>
        </p:scale>
        <p:origin x="55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6E996-AF61-A04D-88A4-E587C35340A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1A2AA-B5FF-D647-A604-3777DB00E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1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99B4E-0798-6149-BB0F-7A0E913B5155}"/>
              </a:ext>
            </a:extLst>
          </p:cNvPr>
          <p:cNvSpPr/>
          <p:nvPr userDrawn="1"/>
        </p:nvSpPr>
        <p:spPr>
          <a:xfrm>
            <a:off x="-13213" y="-34523"/>
            <a:ext cx="12193924" cy="6883277"/>
          </a:xfrm>
          <a:prstGeom prst="rect">
            <a:avLst/>
          </a:prstGeom>
          <a:solidFill>
            <a:srgbClr val="073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9E01C82-1E24-A241-B22E-131E1DBC42D2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8000"/>
                </a:schemeClr>
              </a:gs>
              <a:gs pos="100000">
                <a:srgbClr val="6699F6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C972603-F2B1-4942-8C6E-705FCECFC2C3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1419637" y="3632941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D4389D-3D0B-6947-8C85-9AF891ECCA8A}"/>
              </a:ext>
            </a:extLst>
          </p:cNvPr>
          <p:cNvSpPr/>
          <p:nvPr userDrawn="1"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659078F-8B63-7C4C-B104-0D09F5DD425D}"/>
              </a:ext>
            </a:extLst>
          </p:cNvPr>
          <p:cNvSpPr/>
          <p:nvPr userDrawn="1"/>
        </p:nvSpPr>
        <p:spPr>
          <a:xfrm>
            <a:off x="3585590" y="-23444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6699F6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B22E5D-E75F-8541-8A05-E2D590ABE70E}"/>
              </a:ext>
            </a:extLst>
          </p:cNvPr>
          <p:cNvSpPr/>
          <p:nvPr userDrawn="1"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5671AF6-AAF3-C34A-9787-74B64F019621}"/>
              </a:ext>
            </a:extLst>
          </p:cNvPr>
          <p:cNvSpPr/>
          <p:nvPr userDrawn="1"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C1EE69-F1BC-E14D-AB60-F83AD7F3504C}"/>
              </a:ext>
            </a:extLst>
          </p:cNvPr>
          <p:cNvGrpSpPr/>
          <p:nvPr userDrawn="1"/>
        </p:nvGrpSpPr>
        <p:grpSpPr>
          <a:xfrm>
            <a:off x="9579431" y="4104563"/>
            <a:ext cx="2601280" cy="2751770"/>
            <a:chOff x="9579430" y="4279454"/>
            <a:chExt cx="2624767" cy="275177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BB4EF3E-7E5F-6C4B-8B92-7C91A785DE84}"/>
                </a:ext>
              </a:extLst>
            </p:cNvPr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252B14D-CC14-6247-971B-CDD5DDD97875}"/>
                </a:ext>
              </a:extLst>
            </p:cNvPr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42F41E3-A5B0-C64D-ACC6-09B19875EC07}"/>
                </a:ext>
              </a:extLst>
            </p:cNvPr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9E6971F-9781-1A4F-A30E-5270DC2CB413}"/>
                </a:ext>
              </a:extLst>
            </p:cNvPr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6" descr="Káº¿t quáº£ hÃ¬nh áº£nh cho FPT logo">
            <a:extLst>
              <a:ext uri="{FF2B5EF4-FFF2-40B4-BE49-F238E27FC236}">
                <a16:creationId xmlns:a16="http://schemas.microsoft.com/office/drawing/2014/main" id="{0E7F0BC9-0575-2F4E-8FDE-AF77FA3F1D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11" y="4565040"/>
            <a:ext cx="1099205" cy="66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8254282-4203-944E-BF33-7D47E0470059}"/>
              </a:ext>
            </a:extLst>
          </p:cNvPr>
          <p:cNvSpPr/>
          <p:nvPr userDrawn="1"/>
        </p:nvSpPr>
        <p:spPr>
          <a:xfrm>
            <a:off x="1798000" y="6461676"/>
            <a:ext cx="3962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Copyright by FPT Software 2021 | CONFIDENTIAL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5D5340C-8104-2041-B9A1-D35174991043}"/>
              </a:ext>
            </a:extLst>
          </p:cNvPr>
          <p:cNvSpPr/>
          <p:nvPr userDrawn="1"/>
        </p:nvSpPr>
        <p:spPr>
          <a:xfrm rot="16200000">
            <a:off x="-370807" y="5824086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6699F6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F8F378-615D-AA43-89F6-F029B1886B7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514">
            <a:extLst>
              <a:ext uri="{FF2B5EF4-FFF2-40B4-BE49-F238E27FC236}">
                <a16:creationId xmlns:a16="http://schemas.microsoft.com/office/drawing/2014/main" id="{B8B77083-024B-504C-97D5-F695C5045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319" y="2414818"/>
            <a:ext cx="969010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solidFill>
                  <a:schemeClr val="bg1"/>
                </a:solidFill>
                <a:latin typeface="Franklin Gothic Medium" panose="020B0603020102020204" pitchFamily="34" charset="0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1pPr>
          </a:lstStyle>
          <a:p>
            <a:pPr marL="0" lvl="0"/>
            <a:r>
              <a:rPr lang="en-GB"/>
              <a:t>Click to edit Master text styles</a:t>
            </a:r>
          </a:p>
        </p:txBody>
      </p:sp>
      <p:sp>
        <p:nvSpPr>
          <p:cNvPr id="25" name="Text Placeholder 514">
            <a:extLst>
              <a:ext uri="{FF2B5EF4-FFF2-40B4-BE49-F238E27FC236}">
                <a16:creationId xmlns:a16="http://schemas.microsoft.com/office/drawing/2014/main" id="{364C3DE9-4497-F842-97CC-5A6850B158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043" y="3411118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653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1A827CC-6C6D-B54B-8F54-6D07FEBF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017" y="6336574"/>
            <a:ext cx="4114800" cy="3651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algn="l"/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1B4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by FPT Software 2021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31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option 1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9CFE-B606-3A49-A92F-911350B14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Text option 1: Two columns bulleted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95D8-D6B6-1149-A529-1A5E1AC66A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017" y="1073426"/>
            <a:ext cx="5532783" cy="51035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0C08F-9B8B-F346-A544-746534771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73426"/>
            <a:ext cx="5409190" cy="510353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C1B69-40D5-0949-B217-E3EAD4A8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algn="l"/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1B4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by FPT Software 2021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166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: three column bulleted Text option 1: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16F9-E816-A84E-B81A-13CA57D4A4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Text option 2: Three columns bulleted list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59A1A4-85A9-8149-B91D-CD0A7CAEE5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8B872C9-27D7-0E4B-B829-A8CC6C128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1096157"/>
            <a:ext cx="112829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E9FAC14-E9DD-C342-8C8A-DEE72D787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39" y="2150636"/>
            <a:ext cx="3427726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92725C7-81E0-8648-B3C9-1B8C25492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5043" y="2150636"/>
            <a:ext cx="3427726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052E7AE-8AD8-DE40-B361-11EB92783F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3384" y="2150636"/>
            <a:ext cx="3427726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38510EF-AFFD-BC4A-B046-B29C7CFABF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7" y="2382207"/>
            <a:ext cx="3427726" cy="286565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984F2B1-A740-1741-9D76-7A705BC5F3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3" y="2382207"/>
            <a:ext cx="3427726" cy="286565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67E98102-EA1A-5D4F-86E2-5BAF26710F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7" y="2382207"/>
            <a:ext cx="3427726" cy="286565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188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: three imag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E8149-9BFD-8A4A-9DC6-812A242C7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Text option 3: Three columns images and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53018-2961-C942-868B-F4D8D219F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6EE5DD-F965-0847-AC75-C58E1E2FE2C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1781130"/>
            <a:ext cx="3390969" cy="313874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EAF1C5-3F62-3F43-A87D-E04ECFEB2B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1774549"/>
            <a:ext cx="3399743" cy="313874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133CF45E-B542-B44F-939A-B0825171D50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1788047"/>
            <a:ext cx="3390969" cy="313874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49F55B6-0A1B-7E43-87C6-8D4B45F4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399477"/>
            <a:ext cx="3399743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486C093-AC04-DE40-BA58-7948C232AC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399477"/>
            <a:ext cx="3399743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FE4CDC-37B0-034B-97CD-AAE83FC023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399477"/>
            <a:ext cx="3399743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4F407BC-EC6A-8A43-8582-F275777A8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39" y="5172128"/>
            <a:ext cx="3427726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36B9759-60E5-5B47-B5F9-9C1203FF70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5043" y="5172128"/>
            <a:ext cx="3427726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6E75328-BD53-7C47-B744-E8B6879BE8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3384" y="5172128"/>
            <a:ext cx="3427726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525973-C853-8549-B39D-D30E2609F5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1096157"/>
            <a:ext cx="112829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01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: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71BF-26D7-A54E-B3EC-E6A90AC9D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Text option 4: Six columns (numbered list)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371E5-F83D-564D-A646-13D6E6AFBF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DBABD8C8-B722-5244-8F93-8D82A9D0B98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4D03A-0A35-F74D-9039-64490CB5BC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rgbClr val="0732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91573DA-F8BA-AC43-8DA2-20E72D4A7A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6507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rgbClr val="0732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D1FD7F5-73DF-9243-9BF5-113FA3F8A4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7875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rgbClr val="0732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E0BCEB6-D498-1B4B-AC5B-B066D02D48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29121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rgbClr val="0732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133BA1D-EB25-CE47-955D-1CD27B5EE2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0245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rgbClr val="0732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BBED813-F3CE-ED42-B6CF-CD0FD033D5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51490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rgbClr val="0732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DEB64A-6973-E74D-B092-E520D5EF86FC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46507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AB28AA94-9640-1E4C-86B9-E872C9AA309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27875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6DF6A84F-528B-6B49-BB56-88A2F69E8AE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29121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32B5C188-C6BD-5645-AFFA-851DF7E3DE1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050245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3251B45D-81C7-4145-BD7C-9702A20FE36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9951490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D1BB548-2022-FF40-BC99-53EEE714D5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B352136-D97C-E248-8784-6AF3E492E8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47776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02E2B91-2C10-8C4A-B1B3-8B9C02CD62C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30414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3702981-3F7A-6640-8C40-3C1C262600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3610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9B89977-50AD-894C-8E66-407D3FEEC3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4211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  <a:defRPr lang="en-US" sz="1000" b="1" kern="1200" dirty="0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DE13697-0502-3A40-9D9C-A7730C75827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51490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None/>
              <a:defRPr lang="en-US" sz="1000" kern="1200" dirty="0" smtClean="0">
                <a:solidFill>
                  <a:srgbClr val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F127D4E-1E26-CF4E-A929-9CF8E94442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1"/>
            <a:ext cx="1727201" cy="25343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2223D67-C270-CC41-BD73-66C8EFC590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46507" y="3694401"/>
            <a:ext cx="1727201" cy="25343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16A38A7-53A3-CA43-B66C-10B6B90538F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27875" y="3694401"/>
            <a:ext cx="1727201" cy="25343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EB8F448-40E2-834B-ABE0-D78A3446C47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36105" y="3694401"/>
            <a:ext cx="1727201" cy="25343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F123F16C-F9ED-F64C-A138-B7A542FF705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44211" y="3694401"/>
            <a:ext cx="1727201" cy="25343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010F964-F615-E244-A229-5EC9C8CE39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27950" y="3694401"/>
            <a:ext cx="1727201" cy="25343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B4E0DCD-90F6-7F4D-877A-7BAFD52C35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28" y="2347335"/>
            <a:ext cx="660400" cy="660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008137-16EE-0847-89C3-FF1D1C7958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50" y="2347335"/>
            <a:ext cx="660400" cy="66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964A68E-9404-4B4D-86C9-4BC26CE776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87" y="2347335"/>
            <a:ext cx="660400" cy="660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00F707-AD7E-1845-A7DF-8C10ADDA2B2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05" y="2347335"/>
            <a:ext cx="660400" cy="660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88FFF7-41AA-B84B-8155-4E6CA13DEFA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74" y="2347335"/>
            <a:ext cx="660400" cy="660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E285308-30B5-ED41-AEE7-F267B7FBE9B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CB8E1250-02EA-244D-A8DD-5BCB550D59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1096157"/>
            <a:ext cx="112829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4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: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E3A5-AA3D-5243-B6EA-241C40689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layout 1: Image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D4F632-F8BC-9547-8E3A-9B859D1FB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32495E7-A615-AE46-BD25-1AFB8B412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927" y="2039883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1A3BB3-22A9-4844-BDCD-50855997323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9927" y="2706993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71546E-E0EF-FF4B-AA6B-763EF393362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9926" y="3790939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55D6A20-4C9B-0D4D-AFC4-D0417988A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925" y="2483704"/>
            <a:ext cx="491966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5EA97A3-AEA3-324E-9F82-E96F1F5C27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9924" y="3568586"/>
            <a:ext cx="491966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34D23A4-D616-EE4B-8284-C8D4B0252D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3649" y="0"/>
            <a:ext cx="5917600" cy="6858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</p:spTree>
    <p:extLst>
      <p:ext uri="{BB962C8B-B14F-4D97-AF65-F5344CB8AC3E}">
        <p14:creationId xmlns:p14="http://schemas.microsoft.com/office/powerpoint/2010/main" val="31187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: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E3A5-AA3D-5243-B6EA-241C40689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layout 2: Device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D4F632-F8BC-9547-8E3A-9B859D1FB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32495E7-A615-AE46-BD25-1AFB8B412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9927" y="2039883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1A3BB3-22A9-4844-BDCD-50855997323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89927" y="2706993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171546E-E0EF-FF4B-AA6B-763EF393362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89926" y="3790939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55D6A20-4C9B-0D4D-AFC4-D0417988A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9925" y="2483704"/>
            <a:ext cx="491966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5EA97A3-AEA3-324E-9F82-E96F1F5C27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9924" y="3568586"/>
            <a:ext cx="491966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rgbClr val="07327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1A2A79-4743-3742-8FD4-10E529E73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1750" y="426474"/>
            <a:ext cx="7550250" cy="6275225"/>
          </a:xfrm>
          <a:prstGeom prst="rect">
            <a:avLst/>
          </a:prstGeom>
        </p:spPr>
      </p:pic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E4D297A-A414-7F43-9903-13788E5E3D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39947" y="1550505"/>
            <a:ext cx="5652053" cy="413467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2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FE062FFF-DED6-7C48-8ECC-100B196416F2}"/>
              </a:ext>
            </a:extLst>
          </p:cNvPr>
          <p:cNvSpPr/>
          <p:nvPr userDrawn="1"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EE067A2-C51F-7A43-A08E-797C8A5B2431}"/>
              </a:ext>
            </a:extLst>
          </p:cNvPr>
          <p:cNvSpPr/>
          <p:nvPr userDrawn="1"/>
        </p:nvSpPr>
        <p:spPr>
          <a:xfrm flipH="1">
            <a:off x="-2" y="0"/>
            <a:ext cx="2226367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solidFill>
            <a:srgbClr val="0732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CD9C128-A11C-9940-B2EA-566F03D8E243}"/>
              </a:ext>
            </a:extLst>
          </p:cNvPr>
          <p:cNvSpPr/>
          <p:nvPr userDrawn="1"/>
        </p:nvSpPr>
        <p:spPr>
          <a:xfrm flipH="1">
            <a:off x="0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48000"/>
                </a:schemeClr>
              </a:gs>
              <a:gs pos="36000">
                <a:srgbClr val="6699F6">
                  <a:alpha val="69804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E8E251D-2D9F-4648-90B2-F5361587BCC2}"/>
              </a:ext>
            </a:extLst>
          </p:cNvPr>
          <p:cNvSpPr/>
          <p:nvPr userDrawn="1"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CCDDFC"/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D690E9-5B21-7E47-8901-7797236A478C}"/>
              </a:ext>
            </a:extLst>
          </p:cNvPr>
          <p:cNvSpPr/>
          <p:nvPr userDrawn="1"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CCDDFC"/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FD600B-A99A-0A41-87EB-56217FB22285}"/>
              </a:ext>
            </a:extLst>
          </p:cNvPr>
          <p:cNvSpPr txBox="1"/>
          <p:nvPr userDrawn="1"/>
        </p:nvSpPr>
        <p:spPr>
          <a:xfrm>
            <a:off x="857374" y="6415788"/>
            <a:ext cx="368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41B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Copyright</a:t>
            </a:r>
            <a:r>
              <a:rPr lang="en-US" sz="1200" baseline="0">
                <a:solidFill>
                  <a:srgbClr val="041B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FPT Software 2021 | CONFIDENTIAL</a:t>
            </a:r>
            <a:endParaRPr lang="en-US" sz="1200">
              <a:solidFill>
                <a:srgbClr val="041B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286109-C9D9-BF41-874A-8C0ECA3F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779" y="3344980"/>
            <a:ext cx="6805349" cy="1133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FE062FFF-DED6-7C48-8ECC-100B196416F2}"/>
              </a:ext>
            </a:extLst>
          </p:cNvPr>
          <p:cNvSpPr/>
          <p:nvPr userDrawn="1"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EE067A2-C51F-7A43-A08E-797C8A5B2431}"/>
              </a:ext>
            </a:extLst>
          </p:cNvPr>
          <p:cNvSpPr/>
          <p:nvPr userDrawn="1"/>
        </p:nvSpPr>
        <p:spPr>
          <a:xfrm flipH="1">
            <a:off x="-2" y="0"/>
            <a:ext cx="2226367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solidFill>
            <a:srgbClr val="0732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CD9C128-A11C-9940-B2EA-566F03D8E243}"/>
              </a:ext>
            </a:extLst>
          </p:cNvPr>
          <p:cNvSpPr/>
          <p:nvPr userDrawn="1"/>
        </p:nvSpPr>
        <p:spPr>
          <a:xfrm flipH="1">
            <a:off x="0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chemeClr val="accent1">
                  <a:lumMod val="60000"/>
                  <a:lumOff val="40000"/>
                  <a:alpha val="48000"/>
                </a:schemeClr>
              </a:gs>
              <a:gs pos="36000">
                <a:srgbClr val="6699F6">
                  <a:alpha val="69804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E8E251D-2D9F-4648-90B2-F5361587BCC2}"/>
              </a:ext>
            </a:extLst>
          </p:cNvPr>
          <p:cNvSpPr/>
          <p:nvPr userDrawn="1"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CCDDFC"/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D690E9-5B21-7E47-8901-7797236A478C}"/>
              </a:ext>
            </a:extLst>
          </p:cNvPr>
          <p:cNvSpPr/>
          <p:nvPr userDrawn="1"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CCDDFC"/>
              </a:gs>
              <a:gs pos="81000">
                <a:srgbClr val="6699F6"/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FD600B-A99A-0A41-87EB-56217FB22285}"/>
              </a:ext>
            </a:extLst>
          </p:cNvPr>
          <p:cNvSpPr txBox="1"/>
          <p:nvPr userDrawn="1"/>
        </p:nvSpPr>
        <p:spPr>
          <a:xfrm>
            <a:off x="857374" y="6415788"/>
            <a:ext cx="3684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041B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Copyright</a:t>
            </a:r>
            <a:r>
              <a:rPr lang="en-US" sz="1200" baseline="0">
                <a:solidFill>
                  <a:srgbClr val="041B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by FPT Software 2021 | CONFIDENTIAL</a:t>
            </a:r>
            <a:endParaRPr lang="en-US" sz="1200">
              <a:solidFill>
                <a:srgbClr val="041B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6286109-C9D9-BF41-874A-8C0ECA3F04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0779" y="3344980"/>
            <a:ext cx="6805349" cy="1133475"/>
          </a:xfrm>
          <a:ln>
            <a:noFill/>
          </a:ln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here to add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F03ECA4-C540-F445-B31D-5CC4F665EB42}"/>
              </a:ext>
            </a:extLst>
          </p:cNvPr>
          <p:cNvSpPr/>
          <p:nvPr userDrawn="1"/>
        </p:nvSpPr>
        <p:spPr>
          <a:xfrm>
            <a:off x="4352784" y="3068877"/>
            <a:ext cx="622394" cy="618266"/>
          </a:xfrm>
          <a:prstGeom prst="ellipse">
            <a:avLst/>
          </a:prstGeom>
          <a:solidFill>
            <a:srgbClr val="073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D4ACC7F-DD14-8242-BE02-1219761120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8498" y="3221519"/>
            <a:ext cx="2693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ts val="2400"/>
              </a:lnSpc>
              <a:buNone/>
              <a:defRPr lang="en-US" sz="2000" b="1" kern="1200" spc="0" baseline="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506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8B3A4-7435-2748-BA0B-33376A93E104}"/>
              </a:ext>
            </a:extLst>
          </p:cNvPr>
          <p:cNvSpPr/>
          <p:nvPr userDrawn="1"/>
        </p:nvSpPr>
        <p:spPr>
          <a:xfrm>
            <a:off x="-14450" y="-9472"/>
            <a:ext cx="12206450" cy="6883277"/>
          </a:xfrm>
          <a:prstGeom prst="rect">
            <a:avLst/>
          </a:prstGeom>
          <a:solidFill>
            <a:srgbClr val="073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28F9-8296-F94F-AFD5-41E1852DC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latin typeface="Segoe UI"/>
              </a:rPr>
              <a:t>© Copyright by FPT Software 2021 | CONFIDENTIAL</a:t>
            </a: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97C76D85-7330-E04F-B41F-8F038E526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pic>
        <p:nvPicPr>
          <p:cNvPr id="9" name="Picture 2" descr="C:\Users\HaLT15\Desktop\FPT Software Doc.png">
            <a:extLst>
              <a:ext uri="{FF2B5EF4-FFF2-40B4-BE49-F238E27FC236}">
                <a16:creationId xmlns:a16="http://schemas.microsoft.com/office/drawing/2014/main" id="{CBCB8019-4838-1B4F-A13A-08183B925CA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03024" y="198957"/>
            <a:ext cx="461305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0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8B3A4-7435-2748-BA0B-33376A93E104}"/>
              </a:ext>
            </a:extLst>
          </p:cNvPr>
          <p:cNvSpPr/>
          <p:nvPr userDrawn="1"/>
        </p:nvSpPr>
        <p:spPr>
          <a:xfrm>
            <a:off x="-14450" y="-9472"/>
            <a:ext cx="12206450" cy="6883277"/>
          </a:xfrm>
          <a:prstGeom prst="rect">
            <a:avLst/>
          </a:prstGeom>
          <a:solidFill>
            <a:srgbClr val="073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28F9-8296-F94F-AFD5-41E1852DC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latin typeface="Segoe UI"/>
              </a:rPr>
              <a:t>© Copyright by FPT Software 2021 | CONFIDENTIAL</a:t>
            </a:r>
          </a:p>
        </p:txBody>
      </p:sp>
      <p:pic>
        <p:nvPicPr>
          <p:cNvPr id="5" name="Picture 6" descr="Káº¿t quáº£ hÃ¬nh áº£nh cho FPT logo">
            <a:extLst>
              <a:ext uri="{FF2B5EF4-FFF2-40B4-BE49-F238E27FC236}">
                <a16:creationId xmlns:a16="http://schemas.microsoft.com/office/drawing/2014/main" id="{128A5C88-9516-CB4E-AB28-740F5B3AFB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7" y="286182"/>
            <a:ext cx="853268" cy="51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0DB3B-2324-A440-943F-07F04A1D1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FC5040C-CEEF-164E-8F65-7F9CD7564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8066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ssion Title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8B3A4-7435-2748-BA0B-33376A93E104}"/>
              </a:ext>
            </a:extLst>
          </p:cNvPr>
          <p:cNvSpPr/>
          <p:nvPr userDrawn="1"/>
        </p:nvSpPr>
        <p:spPr>
          <a:xfrm>
            <a:off x="-14450" y="-9472"/>
            <a:ext cx="12206450" cy="6883277"/>
          </a:xfrm>
          <a:prstGeom prst="rect">
            <a:avLst/>
          </a:prstGeom>
          <a:solidFill>
            <a:srgbClr val="073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28F9-8296-F94F-AFD5-41E1852DC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latin typeface="Segoe UI"/>
              </a:rPr>
              <a:t>© Copyright by FPT Software 2021 | CONFIDENTIAL</a:t>
            </a: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97C76D85-7330-E04F-B41F-8F038E526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F3ECE1-566C-E448-9DBE-512836D9DBFF}"/>
              </a:ext>
            </a:extLst>
          </p:cNvPr>
          <p:cNvSpPr/>
          <p:nvPr userDrawn="1"/>
        </p:nvSpPr>
        <p:spPr>
          <a:xfrm>
            <a:off x="175820" y="479199"/>
            <a:ext cx="622394" cy="6182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:\Users\HaLT15\Desktop\FPT Software Doc.png">
            <a:extLst>
              <a:ext uri="{FF2B5EF4-FFF2-40B4-BE49-F238E27FC236}">
                <a16:creationId xmlns:a16="http://schemas.microsoft.com/office/drawing/2014/main" id="{7255B5F8-9821-BA4A-AEF5-66CD2D0D08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03024" y="198957"/>
            <a:ext cx="461305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3F2F7F-97FC-0E4B-91B9-49B6B83C3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806" y="634443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b="1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5427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ssion 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57E14D-C432-F044-BCA2-4FF45DB639DD}"/>
              </a:ext>
            </a:extLst>
          </p:cNvPr>
          <p:cNvSpPr/>
          <p:nvPr userDrawn="1"/>
        </p:nvSpPr>
        <p:spPr>
          <a:xfrm>
            <a:off x="576470" y="765313"/>
            <a:ext cx="983973" cy="268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28F9-8296-F94F-AFD5-41E1852DC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7327F"/>
                </a:solidFill>
              </a:defRPr>
            </a:lvl1pPr>
          </a:lstStyle>
          <a:p>
            <a:pPr algn="l"/>
            <a:r>
              <a:rPr lang="en-US">
                <a:latin typeface="Segoe UI"/>
              </a:rPr>
              <a:t>© Copyright by FPT Software 2021 | CONFIDENTIAL</a:t>
            </a:r>
            <a:endParaRPr lang="en-US">
              <a:solidFill>
                <a:srgbClr val="07327F"/>
              </a:solidFill>
              <a:latin typeface="Segoe UI"/>
            </a:endParaRP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97C76D85-7330-E04F-B41F-8F038E526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7327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pic>
        <p:nvPicPr>
          <p:cNvPr id="9" name="Picture 2" descr="C:\Users\HaLT15\Desktop\FPT Software Doc.png">
            <a:extLst>
              <a:ext uri="{FF2B5EF4-FFF2-40B4-BE49-F238E27FC236}">
                <a16:creationId xmlns:a16="http://schemas.microsoft.com/office/drawing/2014/main" id="{CBCB8019-4838-1B4F-A13A-08183B925CA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03024" y="198957"/>
            <a:ext cx="461305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96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ssion Title with Numb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30FD3F-D1AD-304A-B950-657E90A02EA3}"/>
              </a:ext>
            </a:extLst>
          </p:cNvPr>
          <p:cNvSpPr/>
          <p:nvPr userDrawn="1"/>
        </p:nvSpPr>
        <p:spPr>
          <a:xfrm>
            <a:off x="465138" y="815009"/>
            <a:ext cx="1115184" cy="282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28F9-8296-F94F-AFD5-41E1852DC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7327F"/>
                </a:solidFill>
              </a:defRPr>
            </a:lvl1pPr>
          </a:lstStyle>
          <a:p>
            <a:pPr algn="l"/>
            <a:r>
              <a:rPr lang="en-US">
                <a:latin typeface="Segoe UI"/>
              </a:rPr>
              <a:t>© Copyright by FPT Software 2021 | CONFIDENTIAL</a:t>
            </a:r>
          </a:p>
        </p:txBody>
      </p:sp>
      <p:sp>
        <p:nvSpPr>
          <p:cNvPr id="8" name="Title 35">
            <a:extLst>
              <a:ext uri="{FF2B5EF4-FFF2-40B4-BE49-F238E27FC236}">
                <a16:creationId xmlns:a16="http://schemas.microsoft.com/office/drawing/2014/main" id="{97C76D85-7330-E04F-B41F-8F038E526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7327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AF3ECE1-566C-E448-9DBE-512836D9DBFF}"/>
              </a:ext>
            </a:extLst>
          </p:cNvPr>
          <p:cNvSpPr/>
          <p:nvPr userDrawn="1"/>
        </p:nvSpPr>
        <p:spPr>
          <a:xfrm>
            <a:off x="175820" y="479199"/>
            <a:ext cx="622394" cy="618266"/>
          </a:xfrm>
          <a:prstGeom prst="ellipse">
            <a:avLst/>
          </a:prstGeom>
          <a:solidFill>
            <a:srgbClr val="0732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:\Users\HaLT15\Desktop\FPT Software Doc.png">
            <a:extLst>
              <a:ext uri="{FF2B5EF4-FFF2-40B4-BE49-F238E27FC236}">
                <a16:creationId xmlns:a16="http://schemas.microsoft.com/office/drawing/2014/main" id="{7255B5F8-9821-BA4A-AEF5-66CD2D0D082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03024" y="198957"/>
            <a:ext cx="461305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C3F2F7F-97FC-0E4B-91B9-49B6B83C32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806" y="634443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b="1" kern="1200" spc="0" baseline="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1128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F28F9-8296-F94F-AFD5-41E1852DC3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7327F"/>
                </a:solidFill>
              </a:defRPr>
            </a:lvl1pPr>
          </a:lstStyle>
          <a:p>
            <a:pPr algn="l"/>
            <a:r>
              <a:rPr lang="en-US">
                <a:latin typeface="Segoe UI"/>
              </a:rPr>
              <a:t>© Copyright by FPT Software 2021 | CONFIDENTIAL</a:t>
            </a:r>
            <a:endParaRPr lang="en-US">
              <a:solidFill>
                <a:srgbClr val="07327F"/>
              </a:solidFill>
              <a:latin typeface="Segoe UI"/>
            </a:endParaRPr>
          </a:p>
        </p:txBody>
      </p:sp>
      <p:pic>
        <p:nvPicPr>
          <p:cNvPr id="5" name="Picture 6" descr="Káº¿t quáº£ hÃ¬nh áº£nh cho FPT logo">
            <a:extLst>
              <a:ext uri="{FF2B5EF4-FFF2-40B4-BE49-F238E27FC236}">
                <a16:creationId xmlns:a16="http://schemas.microsoft.com/office/drawing/2014/main" id="{128A5C88-9516-CB4E-AB28-740F5B3AFB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7" y="286182"/>
            <a:ext cx="853268" cy="51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0DB3B-2324-A440-943F-07F04A1D1B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7327F"/>
                </a:solidFill>
              </a:defRPr>
            </a:lvl1pPr>
          </a:lstStyle>
          <a:p>
            <a:r>
              <a:rPr lang="en-US"/>
              <a:t>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FC5040C-CEEF-164E-8F65-7F9CD7564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buNone/>
              <a:defRPr sz="1800">
                <a:solidFill>
                  <a:srgbClr val="07327F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9E57F8-099A-1140-9A65-1DCE7F790CC4}"/>
              </a:ext>
            </a:extLst>
          </p:cNvPr>
          <p:cNvSpPr/>
          <p:nvPr userDrawn="1"/>
        </p:nvSpPr>
        <p:spPr>
          <a:xfrm>
            <a:off x="487017" y="820929"/>
            <a:ext cx="983974" cy="27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AA279-26AA-9D4A-8AC8-B560593B72BA}"/>
              </a:ext>
            </a:extLst>
          </p:cNvPr>
          <p:cNvSpPr/>
          <p:nvPr userDrawn="1"/>
        </p:nvSpPr>
        <p:spPr>
          <a:xfrm>
            <a:off x="11221278" y="139148"/>
            <a:ext cx="884583" cy="5565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154-4FF7-2747-8C05-B8B46A5E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441C-07F0-2041-A77A-FC6DA690D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7" y="1083365"/>
            <a:ext cx="11171299" cy="50439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F883-34A8-C64C-8BAB-51B1CF24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  <a:endParaRPr lang="en-US" sz="1200">
              <a:solidFill>
                <a:srgbClr val="041B44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1714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154-4FF7-2747-8C05-B8B46A5E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441C-07F0-2041-A77A-FC6DA690D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7" y="1848678"/>
            <a:ext cx="11171299" cy="42785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F883-34A8-C64C-8BAB-51B1CF24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  <a:endParaRPr lang="en-US" sz="1200">
              <a:solidFill>
                <a:srgbClr val="041B44"/>
              </a:solidFill>
              <a:latin typeface="Segoe UI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CE02837-9CE2-174D-B080-491DA1410C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1096157"/>
            <a:ext cx="112829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31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 with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154-4FF7-2747-8C05-B8B46A5E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441C-07F0-2041-A77A-FC6DA690DD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7017" y="1848678"/>
            <a:ext cx="11171299" cy="427859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pPr lvl="0"/>
            <a:r>
              <a:rPr lang="en-US"/>
              <a:t>Click icon to add object (table, chart, video,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F883-34A8-C64C-8BAB-51B1CF24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  <a:endParaRPr lang="en-US" sz="1200">
              <a:solidFill>
                <a:srgbClr val="041B44"/>
              </a:solidFill>
              <a:latin typeface="Segoe UI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CE02837-9CE2-174D-B080-491DA1410C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1096157"/>
            <a:ext cx="1128291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639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44154-4FF7-2747-8C05-B8B46A5E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183" y="186223"/>
            <a:ext cx="7954617" cy="65097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79535-96FA-CA4B-8AB5-42A196401DEB}"/>
              </a:ext>
            </a:extLst>
          </p:cNvPr>
          <p:cNvSpPr/>
          <p:nvPr userDrawn="1"/>
        </p:nvSpPr>
        <p:spPr>
          <a:xfrm>
            <a:off x="-9939" y="-9940"/>
            <a:ext cx="2961859" cy="6867939"/>
          </a:xfrm>
          <a:prstGeom prst="rect">
            <a:avLst/>
          </a:prstGeom>
          <a:solidFill>
            <a:srgbClr val="073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FD67C23-B3B9-524E-B279-0EF1E332CB22}"/>
              </a:ext>
            </a:extLst>
          </p:cNvPr>
          <p:cNvSpPr/>
          <p:nvPr userDrawn="1"/>
        </p:nvSpPr>
        <p:spPr>
          <a:xfrm rot="5400000">
            <a:off x="-238538" y="3180522"/>
            <a:ext cx="6858001" cy="496955"/>
          </a:xfrm>
          <a:prstGeom prst="triangle">
            <a:avLst/>
          </a:prstGeom>
          <a:solidFill>
            <a:srgbClr val="073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0696583-EE83-2B4B-A470-FC86BF0D2C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832" y="2048001"/>
            <a:ext cx="234763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505D97-C138-BE48-89E0-53610EC0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457" y="1083365"/>
            <a:ext cx="8139859" cy="50439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485BA-F684-4E4B-AC0B-D1D10661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B97B3-4202-AE43-8CC5-68B843F06C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27D064-D7E1-4045-8191-AE624712A47A}"/>
              </a:ext>
            </a:extLst>
          </p:cNvPr>
          <p:cNvSpPr/>
          <p:nvPr userDrawn="1"/>
        </p:nvSpPr>
        <p:spPr>
          <a:xfrm>
            <a:off x="9233452" y="-9940"/>
            <a:ext cx="3041374" cy="6867940"/>
          </a:xfrm>
          <a:prstGeom prst="rect">
            <a:avLst/>
          </a:prstGeom>
          <a:solidFill>
            <a:srgbClr val="073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12128B2-E015-4C42-AA83-FF75F372B4B4}"/>
              </a:ext>
            </a:extLst>
          </p:cNvPr>
          <p:cNvSpPr/>
          <p:nvPr userDrawn="1"/>
        </p:nvSpPr>
        <p:spPr>
          <a:xfrm rot="10800000">
            <a:off x="8577473" y="-9939"/>
            <a:ext cx="665922" cy="3548269"/>
          </a:xfrm>
          <a:prstGeom prst="rtTriangle">
            <a:avLst/>
          </a:prstGeom>
          <a:solidFill>
            <a:srgbClr val="073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516B80FC-AB86-254D-9A10-66A0FB6243CB}"/>
              </a:ext>
            </a:extLst>
          </p:cNvPr>
          <p:cNvSpPr/>
          <p:nvPr userDrawn="1"/>
        </p:nvSpPr>
        <p:spPr>
          <a:xfrm rot="10800000" flipV="1">
            <a:off x="8577473" y="3435164"/>
            <a:ext cx="665922" cy="3422836"/>
          </a:xfrm>
          <a:prstGeom prst="rtTriangle">
            <a:avLst/>
          </a:prstGeom>
          <a:solidFill>
            <a:srgbClr val="073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230D39A-5037-1C4A-9DFB-5ABC280F93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36595" y="2307224"/>
            <a:ext cx="2347637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41DD5C-081A-4C40-9C21-6346CA620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8" y="1083365"/>
            <a:ext cx="8090456" cy="50439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0" name="Picture 2" descr="C:\Users\HaLT15\Desktop\FPT Software Doc.png">
            <a:extLst>
              <a:ext uri="{FF2B5EF4-FFF2-40B4-BE49-F238E27FC236}">
                <a16:creationId xmlns:a16="http://schemas.microsoft.com/office/drawing/2014/main" id="{EB54D8C8-9BAE-3048-A170-A196FA3F0BA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03024" y="198957"/>
            <a:ext cx="461305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56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9A8C-6979-C24D-BA52-F33B65A7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21230-E57E-7646-A8A8-6B64D5D9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7017" y="6336574"/>
            <a:ext cx="4114800" cy="36512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algn="l"/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41B4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by FPT Software 2021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316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00B45-868E-D146-AB3A-C5E61D3D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7" y="186223"/>
            <a:ext cx="10866783" cy="650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21FE8-C72A-1044-8BF4-979D28B3A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017" y="1085705"/>
            <a:ext cx="11171299" cy="504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ACAAA-8FF7-C046-93A6-F142557D6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7017" y="63365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>
                <a:solidFill>
                  <a:srgbClr val="041B44"/>
                </a:solidFill>
                <a:latin typeface="Segoe UI"/>
              </a:rPr>
              <a:t>© Copyright by FPT Software 2021 | CONFIDENTIAL</a:t>
            </a:r>
          </a:p>
        </p:txBody>
      </p:sp>
      <p:pic>
        <p:nvPicPr>
          <p:cNvPr id="7" name="Picture 2" descr="C:\Users\HaLT15\Desktop\FPT Software Doc.png">
            <a:extLst>
              <a:ext uri="{FF2B5EF4-FFF2-40B4-BE49-F238E27FC236}">
                <a16:creationId xmlns:a16="http://schemas.microsoft.com/office/drawing/2014/main" id="{9BA0643F-29BD-DD44-A80F-8BE713A4B00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503024" y="198957"/>
            <a:ext cx="461305" cy="29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B28082F-EEF4-D942-A0D2-3BC158E2AC8E}"/>
              </a:ext>
            </a:extLst>
          </p:cNvPr>
          <p:cNvGrpSpPr/>
          <p:nvPr userDrawn="1"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0B67601-0D1E-B945-B158-45367E816A59}"/>
                </a:ext>
              </a:extLst>
            </p:cNvPr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611515C-14E8-5C4A-A779-A47E7CBE030E}"/>
                </a:ext>
              </a:extLst>
            </p:cNvPr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D7219AF-39C6-BF43-B7AD-0CD93C549D1E}"/>
                </a:ext>
              </a:extLst>
            </p:cNvPr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D031060-210A-EE44-ADB6-0A439ED74EE0}"/>
                </a:ext>
              </a:extLst>
            </p:cNvPr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E6E4A8-93AF-E64E-B47A-7A5731310C3B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6ED408-BEA5-2443-B3DC-16508575E314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99C5CD-EB81-784D-8B5A-78C9AA19904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D0490B-8B08-1E47-A43E-0638996FA97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3EF7E0A-D460-D449-8531-5801289E1E3F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E47F09-D276-E241-9699-F70F0B0E5E41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36034EF-C5E9-6047-9DF1-1E9EC2CAC3A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F8269F-8E4A-CB4D-8D39-AF909EA57C48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FE00A7-4227-3B48-A29B-E4FD3ED8A75D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2F4577-F72A-3F44-BD9E-FAF3224B0CD6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B48DDCB-1F95-224D-BF85-92902AD24707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E97E636-E2AC-8A43-8C89-92004E91475A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C088D23-EA86-C64C-9441-AE51941FDB1C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8997818-71BC-9649-8F54-5D877547211C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D8A06D-F6CF-BC40-8F66-74AC8F145A06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C3708C-3FE2-D646-B751-D53124FBE5AF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63CBD24-B473-8842-8B4E-E6030AD47E02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59184D-9354-374D-9F18-0FB1E366AC49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A489DD8-3E22-0A45-82B4-8436B8F9276A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5FC9E01-8984-7D4E-A077-85D6EFC0008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629A0A1-915B-214B-9BF0-109C055D9DCD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D376BB9-D1C7-6048-A784-41BBED678B4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CB02AB-1CCF-F442-8F9D-58FC323A959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189B14-C5D7-9446-A0E5-8E3A202FFA2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8E1719A-C3F1-BB48-A6DA-A188D0C01E8F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95B280B-3B4C-6A4B-956E-B6B1F4A094F4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AB29D0A-7BFC-084F-918F-5EB03A1D8B6D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3940B17-AED7-7F45-95DE-6E8B5AADE786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B0E66C7-68F5-A94C-A828-FA3510E263E5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13DE6C0-F25E-D74E-98E8-9FE150C67DC6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84D87E4-BFB6-F94F-BEF4-010AAD3D4217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D9C1EC3-1509-0B4B-B8D4-C332B2510FC4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0FA47C5-2AB6-FF43-91D4-E5398DD64FCE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362CB31-C340-BA41-8F1E-79F337DB9CE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0404B2-55EC-CE4C-813C-691AB2217657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7F9D360-0074-A446-A501-60082F1D7652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CD490BF-9625-DD4D-BCB5-63D10FD7D0C0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72A03A6-A195-B14D-9058-38E93B5E4BF7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ED4D2A6-938E-7C4E-9190-ADCB8CD546E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30BBA4A-5559-4147-A4F2-3F9535752161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6884EAE-CED6-C94D-B80E-F557E5AFD8AD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CECCB97-A37F-CC4A-98E4-B88CC3B70F64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6A8258B-83CD-C84D-A809-C9A97EC509DC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BDE706-7FEE-2C4A-9CE0-9F385B084C40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D6BAD66-B207-4248-8F6D-15D346794436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84F110-84CB-AB4D-BEF6-8CD1DB4B6603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7B46125-9310-D548-9E2E-0B9179EE82EE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B5EDF9-71DD-B147-AAA5-61F500974C79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567D0B7-4B0A-514E-A4D8-FC114C8E9E48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D21528-DEE6-3146-9EF3-2AC3BF7CDA34}"/>
              </a:ext>
            </a:extLst>
          </p:cNvPr>
          <p:cNvGrpSpPr/>
          <p:nvPr userDrawn="1"/>
        </p:nvGrpSpPr>
        <p:grpSpPr>
          <a:xfrm>
            <a:off x="684006" y="923262"/>
            <a:ext cx="613202" cy="0"/>
            <a:chOff x="5410200" y="5090501"/>
            <a:chExt cx="613202" cy="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12EDE9C-EEFB-9A4E-9AB3-29CABF316697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073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732833A-C045-7E40-9534-8E9188F97629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0732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7FE9CE4F-0ABC-5F48-A555-5393D1119E1B}"/>
              </a:ext>
            </a:extLst>
          </p:cNvPr>
          <p:cNvSpPr txBox="1">
            <a:spLocks/>
          </p:cNvSpPr>
          <p:nvPr userDrawn="1"/>
        </p:nvSpPr>
        <p:spPr>
          <a:xfrm>
            <a:off x="11697503" y="6356350"/>
            <a:ext cx="3818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647AA6-D0F3-FC42-BDF0-6A7D4A422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9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70" r:id="rId3"/>
    <p:sldLayoutId id="2147483650" r:id="rId4"/>
    <p:sldLayoutId id="2147483660" r:id="rId5"/>
    <p:sldLayoutId id="2147483663" r:id="rId6"/>
    <p:sldLayoutId id="2147483664" r:id="rId7"/>
    <p:sldLayoutId id="2147483665" r:id="rId8"/>
    <p:sldLayoutId id="2147483654" r:id="rId9"/>
    <p:sldLayoutId id="2147483655" r:id="rId10"/>
    <p:sldLayoutId id="2147483652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51" r:id="rId17"/>
    <p:sldLayoutId id="2147483666" r:id="rId18"/>
    <p:sldLayoutId id="2147483668" r:id="rId19"/>
    <p:sldLayoutId id="2147483669" r:id="rId20"/>
    <p:sldLayoutId id="2147483671" r:id="rId21"/>
    <p:sldLayoutId id="214748367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7327F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36.svg"/><Relationship Id="rId12" Type="http://schemas.openxmlformats.org/officeDocument/2006/relationships/image" Target="../media/image21.png"/><Relationship Id="rId17" Type="http://schemas.openxmlformats.org/officeDocument/2006/relationships/image" Target="../media/image26.jpeg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20.png"/><Relationship Id="rId5" Type="http://schemas.openxmlformats.org/officeDocument/2006/relationships/image" Target="../media/image34.png"/><Relationship Id="rId15" Type="http://schemas.openxmlformats.org/officeDocument/2006/relationships/image" Target="../media/image24.png"/><Relationship Id="rId10" Type="http://schemas.openxmlformats.org/officeDocument/2006/relationships/image" Target="../media/image38.svg"/><Relationship Id="rId19" Type="http://schemas.openxmlformats.org/officeDocument/2006/relationships/image" Target="../media/image28.png"/><Relationship Id="rId4" Type="http://schemas.openxmlformats.org/officeDocument/2006/relationships/image" Target="../media/image33.jpg"/><Relationship Id="rId9" Type="http://schemas.openxmlformats.org/officeDocument/2006/relationships/image" Target="../media/image37.pn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svg"/><Relationship Id="rId11" Type="http://schemas.openxmlformats.org/officeDocument/2006/relationships/image" Target="../media/image41.png"/><Relationship Id="rId5" Type="http://schemas.openxmlformats.org/officeDocument/2006/relationships/image" Target="../media/image15.png"/><Relationship Id="rId10" Type="http://schemas.openxmlformats.org/officeDocument/2006/relationships/image" Target="../media/image40.svg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6.svg"/><Relationship Id="rId7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445699-4C47-2A48-B22C-FE7E13065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319" y="1626542"/>
            <a:ext cx="9690106" cy="840230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latin typeface="Franklin Gothic Medium"/>
              </a:rPr>
              <a:t>Internal Developer Platform with </a:t>
            </a:r>
            <a:r>
              <a:rPr lang="en-US" dirty="0" err="1">
                <a:latin typeface="Franklin Gothic Medium"/>
              </a:rPr>
              <a:t>BackStage.io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A0C992-6170-F14C-EB7A-69A258A23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319" y="3625618"/>
            <a:ext cx="6517818" cy="590931"/>
          </a:xfrm>
        </p:spPr>
        <p:txBody>
          <a:bodyPr/>
          <a:lstStyle/>
          <a:p>
            <a:r>
              <a:rPr lang="en-VN" dirty="0"/>
              <a:t>Anh Tran</a:t>
            </a:r>
          </a:p>
        </p:txBody>
      </p:sp>
    </p:spTree>
    <p:extLst>
      <p:ext uri="{BB962C8B-B14F-4D97-AF65-F5344CB8AC3E}">
        <p14:creationId xmlns:p14="http://schemas.microsoft.com/office/powerpoint/2010/main" val="401818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EF43-72C1-C326-AD1B-9858D79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What do we think about?</a:t>
            </a:r>
          </a:p>
        </p:txBody>
      </p:sp>
      <p:pic>
        <p:nvPicPr>
          <p:cNvPr id="8" name="Graphic 7" descr="Programmer">
            <a:extLst>
              <a:ext uri="{FF2B5EF4-FFF2-40B4-BE49-F238E27FC236}">
                <a16:creationId xmlns:a16="http://schemas.microsoft.com/office/drawing/2014/main" id="{FE8462F1-BB47-7DE1-B114-B54166C58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2249" y="1710380"/>
            <a:ext cx="1230217" cy="123021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4801EA-C452-6799-2179-D43B681F93D2}"/>
              </a:ext>
            </a:extLst>
          </p:cNvPr>
          <p:cNvCxnSpPr>
            <a:cxnSpLocks/>
          </p:cNvCxnSpPr>
          <p:nvPr/>
        </p:nvCxnSpPr>
        <p:spPr>
          <a:xfrm>
            <a:off x="3495696" y="2414084"/>
            <a:ext cx="8186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105D59C-41E6-3245-DD93-28C44A79B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869" y="2149206"/>
            <a:ext cx="2408500" cy="524025"/>
          </a:xfrm>
          <a:prstGeom prst="rect">
            <a:avLst/>
          </a:prstGeom>
        </p:spPr>
      </p:pic>
      <p:pic>
        <p:nvPicPr>
          <p:cNvPr id="35" name="Graphic 34" descr="Checklist">
            <a:extLst>
              <a:ext uri="{FF2B5EF4-FFF2-40B4-BE49-F238E27FC236}">
                <a16:creationId xmlns:a16="http://schemas.microsoft.com/office/drawing/2014/main" id="{20634B7D-E4B4-2249-9315-F393BD078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4430" y="1680316"/>
            <a:ext cx="1391581" cy="1391581"/>
          </a:xfrm>
          <a:prstGeom prst="rect">
            <a:avLst/>
          </a:prstGeom>
        </p:spPr>
      </p:pic>
      <p:cxnSp>
        <p:nvCxnSpPr>
          <p:cNvPr id="36" name="Straight Arrow Connector 18">
            <a:extLst>
              <a:ext uri="{FF2B5EF4-FFF2-40B4-BE49-F238E27FC236}">
                <a16:creationId xmlns:a16="http://schemas.microsoft.com/office/drawing/2014/main" id="{084F79FD-5404-C4B5-ACE2-AFB710BB062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66679" y="2420362"/>
            <a:ext cx="1393301" cy="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C1963B8-78C2-4BAF-8455-79E9096D6EBB}"/>
              </a:ext>
            </a:extLst>
          </p:cNvPr>
          <p:cNvSpPr txBox="1"/>
          <p:nvPr/>
        </p:nvSpPr>
        <p:spPr>
          <a:xfrm>
            <a:off x="7689628" y="3028331"/>
            <a:ext cx="29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Templates with Golden Paths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4E11C8-E0F2-12CB-133E-3E8C0CF9BF26}"/>
              </a:ext>
            </a:extLst>
          </p:cNvPr>
          <p:cNvGrpSpPr/>
          <p:nvPr/>
        </p:nvGrpSpPr>
        <p:grpSpPr>
          <a:xfrm>
            <a:off x="3905021" y="4247794"/>
            <a:ext cx="4019636" cy="2423983"/>
            <a:chOff x="1073732" y="3170256"/>
            <a:chExt cx="5861590" cy="353474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4E599D3-CB1D-52BD-6415-73C7B92B1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38560" y="3983587"/>
              <a:ext cx="1314880" cy="98616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1586F61-4249-AD7B-D0F0-B11B1C39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98455" y="4081234"/>
              <a:ext cx="1318863" cy="131886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0D5F56E5-5A99-F482-BAA8-C18A1D4B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2904" y="5008254"/>
              <a:ext cx="1079004" cy="10790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03C18F7-2843-385B-77C4-880FC9717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29491" y="6087258"/>
              <a:ext cx="1805831" cy="58451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FF6B045-7E30-4A95-F67D-BD1526338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26028" y="6148579"/>
              <a:ext cx="1669579" cy="4462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974CACE-00C5-8C11-4B39-507DC5B0E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3732" y="6054031"/>
              <a:ext cx="1743676" cy="650972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DF50F9C-7B8C-C8B6-5BEB-326BD845C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42159" y="4897626"/>
              <a:ext cx="1143134" cy="1143134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080C94E-FEAF-778E-E336-5896CCD4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18907" y="4081234"/>
              <a:ext cx="1066386" cy="106638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0B82F67-2BB4-9DC9-CA2E-7D8AE3CB8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101665" y="3196048"/>
              <a:ext cx="885186" cy="88518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59555D1-A7B5-35E7-98EF-EEDC36F02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537451" y="3170256"/>
              <a:ext cx="991709" cy="991709"/>
            </a:xfrm>
            <a:prstGeom prst="rect">
              <a:avLst/>
            </a:prstGeom>
          </p:spPr>
        </p:pic>
      </p:grpSp>
      <p:cxnSp>
        <p:nvCxnSpPr>
          <p:cNvPr id="92" name="Straight Arrow Connector 18">
            <a:extLst>
              <a:ext uri="{FF2B5EF4-FFF2-40B4-BE49-F238E27FC236}">
                <a16:creationId xmlns:a16="http://schemas.microsoft.com/office/drawing/2014/main" id="{61CAB918-CA6F-2344-265D-AB1CEDB9A6D4}"/>
              </a:ext>
            </a:extLst>
          </p:cNvPr>
          <p:cNvCxnSpPr>
            <a:cxnSpLocks/>
          </p:cNvCxnSpPr>
          <p:nvPr/>
        </p:nvCxnSpPr>
        <p:spPr>
          <a:xfrm rot="5400000">
            <a:off x="4761078" y="3788039"/>
            <a:ext cx="1981356" cy="397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26D1F788-EB9D-9ECD-EA21-04FCFA832112}"/>
              </a:ext>
            </a:extLst>
          </p:cNvPr>
          <p:cNvSpPr txBox="1"/>
          <p:nvPr/>
        </p:nvSpPr>
        <p:spPr>
          <a:xfrm>
            <a:off x="5122028" y="569351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Microservice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5D19E8F-7EE4-13BD-94B9-CE497983D235}"/>
              </a:ext>
            </a:extLst>
          </p:cNvPr>
          <p:cNvSpPr txBox="1"/>
          <p:nvPr/>
        </p:nvSpPr>
        <p:spPr>
          <a:xfrm>
            <a:off x="2373129" y="3037160"/>
            <a:ext cx="123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29484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A3C6-549B-2B8D-C74E-67025A1F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E708-A463-6A0E-E184-9EB442A04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VN" dirty="0"/>
              <a:t>Software Catelog?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Software Template?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How do we adapt to current applications?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Authorization?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Secret Integration / Management?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Scalling?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Discoverability?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571C3-F80E-7404-356B-3D45A5D9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76" y="3051064"/>
            <a:ext cx="5454840" cy="33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0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DA086-A747-58E7-C443-B3544C35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Project / Templates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881C73F-1402-191A-A99D-F8A75D1A63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95138" y="1381245"/>
            <a:ext cx="6909845" cy="3129795"/>
          </a:xfr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71D9BF3-5A40-D62D-90F7-3334C85D96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VN" dirty="0"/>
              <a:t>Template / Catelog </a:t>
            </a:r>
          </a:p>
          <a:p>
            <a:pPr lvl="1"/>
            <a:r>
              <a:rPr lang="en-VN" dirty="0"/>
              <a:t>Globalservices</a:t>
            </a:r>
          </a:p>
          <a:p>
            <a:pPr lvl="2"/>
            <a:r>
              <a:rPr lang="en-VN" dirty="0"/>
              <a:t>Backend</a:t>
            </a:r>
          </a:p>
          <a:p>
            <a:pPr lvl="3"/>
            <a:r>
              <a:rPr lang="en-VN" dirty="0"/>
              <a:t>Appollo Service </a:t>
            </a:r>
          </a:p>
          <a:p>
            <a:pPr lvl="3"/>
            <a:r>
              <a:rPr lang="en-VN" dirty="0"/>
              <a:t>Cronjob</a:t>
            </a:r>
          </a:p>
          <a:p>
            <a:pPr lvl="3"/>
            <a:r>
              <a:rPr lang="en-VN" dirty="0"/>
              <a:t>Batch job</a:t>
            </a:r>
          </a:p>
          <a:p>
            <a:pPr lvl="3"/>
            <a:r>
              <a:rPr lang="en-VN" dirty="0"/>
              <a:t>gRPC</a:t>
            </a:r>
          </a:p>
          <a:p>
            <a:pPr lvl="3"/>
            <a:r>
              <a:rPr lang="en-VN" dirty="0"/>
              <a:t>…</a:t>
            </a:r>
          </a:p>
          <a:p>
            <a:pPr lvl="2"/>
            <a:r>
              <a:rPr lang="en-VN" dirty="0"/>
              <a:t>Frontend</a:t>
            </a:r>
          </a:p>
          <a:p>
            <a:pPr lvl="3"/>
            <a:r>
              <a:rPr lang="en-VN" dirty="0"/>
              <a:t>Static website</a:t>
            </a:r>
          </a:p>
          <a:p>
            <a:pPr lvl="3"/>
            <a:r>
              <a:rPr lang="en-VN" dirty="0"/>
              <a:t>Dynamic website</a:t>
            </a:r>
          </a:p>
          <a:p>
            <a:pPr lvl="3"/>
            <a:r>
              <a:rPr lang="en-VN" dirty="0"/>
              <a:t>…</a:t>
            </a:r>
          </a:p>
          <a:p>
            <a:pPr lvl="1"/>
            <a:r>
              <a:rPr lang="en-VN" dirty="0"/>
              <a:t>CCV2</a:t>
            </a:r>
          </a:p>
          <a:p>
            <a:pPr lvl="1"/>
            <a:r>
              <a:rPr lang="en-VN" dirty="0"/>
              <a:t>MuleSoft</a:t>
            </a:r>
          </a:p>
          <a:p>
            <a:r>
              <a:rPr lang="en-VN" dirty="0"/>
              <a:t>Tag</a:t>
            </a:r>
          </a:p>
          <a:p>
            <a:pPr lvl="1"/>
            <a:r>
              <a:rPr lang="en-VN" dirty="0"/>
              <a:t>Golden Path</a:t>
            </a:r>
          </a:p>
          <a:p>
            <a:pPr lvl="1"/>
            <a:r>
              <a:rPr lang="en-VN" dirty="0"/>
              <a:t>Experimental</a:t>
            </a:r>
          </a:p>
          <a:p>
            <a:pPr lvl="1"/>
            <a:r>
              <a:rPr lang="en-VN" dirty="0"/>
              <a:t>Languages (Java, Python, Ansible,...)</a:t>
            </a:r>
          </a:p>
          <a:p>
            <a:pPr lvl="1"/>
            <a:r>
              <a:rPr lang="en-VN" dirty="0"/>
              <a:t>Cloud Platform (AWS, GCP, Azure,…)</a:t>
            </a:r>
          </a:p>
          <a:p>
            <a:pPr lvl="1"/>
            <a:r>
              <a:rPr lang="en-VN" dirty="0"/>
              <a:t>Toolchains</a:t>
            </a:r>
            <a:r>
              <a:rPr lang="en-VN" dirty="0">
                <a:sym typeface="Wingdings" pitchFamily="2" charset="2"/>
              </a:rPr>
              <a:t> (SecOps, FinOps, …)</a:t>
            </a:r>
          </a:p>
          <a:p>
            <a:pPr lvl="1"/>
            <a:r>
              <a:rPr lang="en-VN" dirty="0">
                <a:sym typeface="Wingdings" pitchFamily="2" charset="2"/>
              </a:rPr>
              <a:t>…</a:t>
            </a:r>
            <a:endParaRPr lang="en-VN" dirty="0"/>
          </a:p>
          <a:p>
            <a:r>
              <a:rPr lang="en-VN" dirty="0"/>
              <a:t>Types</a:t>
            </a:r>
          </a:p>
          <a:p>
            <a:pPr lvl="1"/>
            <a:r>
              <a:rPr lang="en-VN" dirty="0"/>
              <a:t>Sample</a:t>
            </a:r>
          </a:p>
          <a:p>
            <a:pPr lvl="1"/>
            <a:r>
              <a:rPr lang="en-VN" dirty="0"/>
              <a:t>Documentation</a:t>
            </a:r>
          </a:p>
          <a:p>
            <a:pPr lvl="1"/>
            <a:r>
              <a:rPr lang="en-VN" dirty="0"/>
              <a:t>….</a:t>
            </a:r>
          </a:p>
          <a:p>
            <a:pPr lvl="1"/>
            <a:endParaRPr lang="en-VN" dirty="0"/>
          </a:p>
          <a:p>
            <a:endParaRPr lang="en-VN" dirty="0"/>
          </a:p>
          <a:p>
            <a:pPr lvl="1"/>
            <a:endParaRPr lang="en-VN" dirty="0"/>
          </a:p>
          <a:p>
            <a:pPr lvl="1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005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1DEB-A407-C74D-FBB9-18B07FD01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Scaling + Team separated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502547A-76D6-DC18-3FA0-D86877BBD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694" y="1229768"/>
            <a:ext cx="7973427" cy="2199232"/>
          </a:xfrm>
        </p:spPr>
      </p:pic>
      <p:pic>
        <p:nvPicPr>
          <p:cNvPr id="13" name="Graphic 12" descr="Programmer">
            <a:extLst>
              <a:ext uri="{FF2B5EF4-FFF2-40B4-BE49-F238E27FC236}">
                <a16:creationId xmlns:a16="http://schemas.microsoft.com/office/drawing/2014/main" id="{3A6AF7F3-3A04-8D9F-BC6D-3970D5152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445" y="4366495"/>
            <a:ext cx="1230217" cy="12302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3DE03-C479-08B0-2126-3E4F17F5235C}"/>
              </a:ext>
            </a:extLst>
          </p:cNvPr>
          <p:cNvSpPr txBox="1"/>
          <p:nvPr/>
        </p:nvSpPr>
        <p:spPr>
          <a:xfrm>
            <a:off x="922445" y="5596712"/>
            <a:ext cx="123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Developers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E5E168-6267-D1FF-0E68-4315AFE61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873" y="4840154"/>
            <a:ext cx="2408500" cy="524025"/>
          </a:xfrm>
          <a:prstGeom prst="rect">
            <a:avLst/>
          </a:prstGeom>
        </p:spPr>
      </p:pic>
      <p:cxnSp>
        <p:nvCxnSpPr>
          <p:cNvPr id="16" name="Straight Arrow Connector 7">
            <a:extLst>
              <a:ext uri="{FF2B5EF4-FFF2-40B4-BE49-F238E27FC236}">
                <a16:creationId xmlns:a16="http://schemas.microsoft.com/office/drawing/2014/main" id="{029A9F84-5BB6-0534-D2CC-E3D857EDEE9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40945" y="5098327"/>
            <a:ext cx="1195928" cy="38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7D925A4-1F32-A808-9063-8D7E0386D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152" y="4405653"/>
            <a:ext cx="1297904" cy="282389"/>
          </a:xfrm>
          <a:prstGeom prst="rect">
            <a:avLst/>
          </a:prstGeom>
        </p:spPr>
      </p:pic>
      <p:cxnSp>
        <p:nvCxnSpPr>
          <p:cNvPr id="19" name="Straight Arrow Connector 7">
            <a:extLst>
              <a:ext uri="{FF2B5EF4-FFF2-40B4-BE49-F238E27FC236}">
                <a16:creationId xmlns:a16="http://schemas.microsoft.com/office/drawing/2014/main" id="{A8A72856-F11C-F899-0097-B11865102A3E}"/>
              </a:ext>
            </a:extLst>
          </p:cNvPr>
          <p:cNvCxnSpPr>
            <a:cxnSpLocks/>
          </p:cNvCxnSpPr>
          <p:nvPr/>
        </p:nvCxnSpPr>
        <p:spPr>
          <a:xfrm flipV="1">
            <a:off x="5671500" y="4546848"/>
            <a:ext cx="1158525" cy="52532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7">
            <a:extLst>
              <a:ext uri="{FF2B5EF4-FFF2-40B4-BE49-F238E27FC236}">
                <a16:creationId xmlns:a16="http://schemas.microsoft.com/office/drawing/2014/main" id="{C51BBAE2-C82C-535A-5E7C-AD728F19FF5D}"/>
              </a:ext>
            </a:extLst>
          </p:cNvPr>
          <p:cNvCxnSpPr>
            <a:cxnSpLocks/>
          </p:cNvCxnSpPr>
          <p:nvPr/>
        </p:nvCxnSpPr>
        <p:spPr>
          <a:xfrm flipV="1">
            <a:off x="5671500" y="5164099"/>
            <a:ext cx="1158525" cy="17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7">
            <a:extLst>
              <a:ext uri="{FF2B5EF4-FFF2-40B4-BE49-F238E27FC236}">
                <a16:creationId xmlns:a16="http://schemas.microsoft.com/office/drawing/2014/main" id="{2F1DEE1D-56F5-974D-D8D7-D9DC8618E953}"/>
              </a:ext>
            </a:extLst>
          </p:cNvPr>
          <p:cNvCxnSpPr>
            <a:cxnSpLocks/>
          </p:cNvCxnSpPr>
          <p:nvPr/>
        </p:nvCxnSpPr>
        <p:spPr>
          <a:xfrm>
            <a:off x="5671500" y="5312786"/>
            <a:ext cx="1158525" cy="4760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8117AE-BE0C-CF59-F8B8-3F5F394B5A7B}"/>
              </a:ext>
            </a:extLst>
          </p:cNvPr>
          <p:cNvSpPr txBox="1"/>
          <p:nvPr/>
        </p:nvSpPr>
        <p:spPr>
          <a:xfrm>
            <a:off x="2966071" y="5417652"/>
            <a:ext cx="295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https://b</a:t>
            </a:r>
            <a:r>
              <a:rPr lang="en-VN" dirty="0"/>
              <a:t>ackstage.iag.internal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AE378F-0636-7FE0-62AB-84FE15914684}"/>
              </a:ext>
            </a:extLst>
          </p:cNvPr>
          <p:cNvSpPr txBox="1"/>
          <p:nvPr/>
        </p:nvSpPr>
        <p:spPr>
          <a:xfrm>
            <a:off x="8254454" y="4405653"/>
            <a:ext cx="289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https://b</a:t>
            </a:r>
            <a:r>
              <a:rPr lang="en-VN" sz="1400" dirty="0"/>
              <a:t>ackstage.iag.internal/teamA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F3DA831-D08D-1332-2967-BB693A19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152" y="5022904"/>
            <a:ext cx="1297904" cy="2823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0810D15-9DD7-30FD-F797-366FC2E9F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152" y="5640155"/>
            <a:ext cx="1297904" cy="2823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173D0FF-1F76-CFF7-47FE-95591B288A3C}"/>
              </a:ext>
            </a:extLst>
          </p:cNvPr>
          <p:cNvSpPr txBox="1"/>
          <p:nvPr/>
        </p:nvSpPr>
        <p:spPr>
          <a:xfrm>
            <a:off x="8254454" y="5010209"/>
            <a:ext cx="289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https://b</a:t>
            </a:r>
            <a:r>
              <a:rPr lang="en-VN" sz="1400" dirty="0"/>
              <a:t>ackstage.iag.internal/teamB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5357EA-DFC8-AD6C-D679-0A437A38D1A6}"/>
              </a:ext>
            </a:extLst>
          </p:cNvPr>
          <p:cNvSpPr txBox="1"/>
          <p:nvPr/>
        </p:nvSpPr>
        <p:spPr>
          <a:xfrm>
            <a:off x="8254454" y="5658267"/>
            <a:ext cx="289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https://b</a:t>
            </a:r>
            <a:r>
              <a:rPr lang="en-VN" sz="1400" dirty="0"/>
              <a:t>ackstage.iag.internal/teamC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3C20AD-DF5E-DBAB-E417-66EF5261E02A}"/>
              </a:ext>
            </a:extLst>
          </p:cNvPr>
          <p:cNvSpPr txBox="1"/>
          <p:nvPr/>
        </p:nvSpPr>
        <p:spPr>
          <a:xfrm>
            <a:off x="2159322" y="6402162"/>
            <a:ext cx="762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Reference: </a:t>
            </a:r>
            <a:r>
              <a:rPr lang="en-US" dirty="0"/>
              <a:t>https://</a:t>
            </a:r>
            <a:r>
              <a:rPr lang="en-US" dirty="0" err="1"/>
              <a:t>backstage.io</a:t>
            </a:r>
            <a:r>
              <a:rPr lang="en-US" dirty="0"/>
              <a:t>/docs/backend-system/building-backends/index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7574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CB7B-D0A4-0A73-FA4E-7E5615EB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Authorization?</a:t>
            </a:r>
          </a:p>
        </p:txBody>
      </p:sp>
      <p:pic>
        <p:nvPicPr>
          <p:cNvPr id="4" name="Graphic 3" descr="Programmer">
            <a:extLst>
              <a:ext uri="{FF2B5EF4-FFF2-40B4-BE49-F238E27FC236}">
                <a16:creationId xmlns:a16="http://schemas.microsoft.com/office/drawing/2014/main" id="{8B91CE9E-3E0E-E43B-A8B9-3242C7887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134" y="1483958"/>
            <a:ext cx="1230217" cy="1230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1BBD9A-9DE2-2CA2-6C4A-F1E7B951A162}"/>
              </a:ext>
            </a:extLst>
          </p:cNvPr>
          <p:cNvSpPr txBox="1"/>
          <p:nvPr/>
        </p:nvSpPr>
        <p:spPr>
          <a:xfrm>
            <a:off x="1241014" y="2810738"/>
            <a:ext cx="123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Developers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6871C-0519-6F10-9F00-4947A4C7E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942" y="1092403"/>
            <a:ext cx="1983196" cy="14885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84D296-3CA2-A101-3717-9B5501000F7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477891" y="1836674"/>
            <a:ext cx="2317051" cy="41729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C14A52A-3596-D083-864B-C301E71A2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574" y="2106026"/>
            <a:ext cx="1216297" cy="1216297"/>
          </a:xfrm>
          <a:prstGeom prst="rect">
            <a:avLst/>
          </a:prstGeom>
        </p:spPr>
      </p:pic>
      <p:cxnSp>
        <p:nvCxnSpPr>
          <p:cNvPr id="13" name="Straight Arrow Connector 7">
            <a:extLst>
              <a:ext uri="{FF2B5EF4-FFF2-40B4-BE49-F238E27FC236}">
                <a16:creationId xmlns:a16="http://schemas.microsoft.com/office/drawing/2014/main" id="{13965A4E-1367-64F6-D170-6769BCB4CF6E}"/>
              </a:ext>
            </a:extLst>
          </p:cNvPr>
          <p:cNvCxnSpPr>
            <a:cxnSpLocks/>
          </p:cNvCxnSpPr>
          <p:nvPr/>
        </p:nvCxnSpPr>
        <p:spPr>
          <a:xfrm>
            <a:off x="2477891" y="2512132"/>
            <a:ext cx="2314591" cy="298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 descr="Checklist RTL">
            <a:extLst>
              <a:ext uri="{FF2B5EF4-FFF2-40B4-BE49-F238E27FC236}">
                <a16:creationId xmlns:a16="http://schemas.microsoft.com/office/drawing/2014/main" id="{1DB951B7-3AC9-4A2D-4096-B1DBD6D0B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0147" y="1757995"/>
            <a:ext cx="1100906" cy="1100906"/>
          </a:xfrm>
          <a:prstGeom prst="rect">
            <a:avLst/>
          </a:prstGeom>
        </p:spPr>
      </p:pic>
      <p:cxnSp>
        <p:nvCxnSpPr>
          <p:cNvPr id="23" name="Straight Arrow Connector 7">
            <a:extLst>
              <a:ext uri="{FF2B5EF4-FFF2-40B4-BE49-F238E27FC236}">
                <a16:creationId xmlns:a16="http://schemas.microsoft.com/office/drawing/2014/main" id="{C5BE55E4-544E-9C9F-1D9E-319E1898592E}"/>
              </a:ext>
            </a:extLst>
          </p:cNvPr>
          <p:cNvCxnSpPr>
            <a:cxnSpLocks/>
          </p:cNvCxnSpPr>
          <p:nvPr/>
        </p:nvCxnSpPr>
        <p:spPr>
          <a:xfrm>
            <a:off x="6986817" y="2253970"/>
            <a:ext cx="1360896" cy="12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B006E3-ABA8-00C7-FD86-D8630A337B8E}"/>
              </a:ext>
            </a:extLst>
          </p:cNvPr>
          <p:cNvSpPr txBox="1"/>
          <p:nvPr/>
        </p:nvSpPr>
        <p:spPr>
          <a:xfrm>
            <a:off x="9331053" y="1844084"/>
            <a:ext cx="21948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Microservice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Project / Template</a:t>
            </a:r>
          </a:p>
        </p:txBody>
      </p:sp>
      <p:pic>
        <p:nvPicPr>
          <p:cNvPr id="27" name="Graphic 26" descr="Programmer">
            <a:extLst>
              <a:ext uri="{FF2B5EF4-FFF2-40B4-BE49-F238E27FC236}">
                <a16:creationId xmlns:a16="http://schemas.microsoft.com/office/drawing/2014/main" id="{90180506-F4DC-6628-F421-B06E47CE0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5491" y="3789957"/>
            <a:ext cx="1230217" cy="12302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655BEE-0BDC-73D2-1310-1153DAB1AFEE}"/>
              </a:ext>
            </a:extLst>
          </p:cNvPr>
          <p:cNvSpPr txBox="1"/>
          <p:nvPr/>
        </p:nvSpPr>
        <p:spPr>
          <a:xfrm>
            <a:off x="8311430" y="5020174"/>
            <a:ext cx="90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DevOps</a:t>
            </a:r>
          </a:p>
        </p:txBody>
      </p:sp>
      <p:cxnSp>
        <p:nvCxnSpPr>
          <p:cNvPr id="33" name="Straight Arrow Connector 7">
            <a:extLst>
              <a:ext uri="{FF2B5EF4-FFF2-40B4-BE49-F238E27FC236}">
                <a16:creationId xmlns:a16="http://schemas.microsoft.com/office/drawing/2014/main" id="{B417660B-92B6-A781-819E-193AB1E3226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780600" y="2858901"/>
            <a:ext cx="0" cy="1022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D582445-4A44-6DBB-56DA-3614098B3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888" y="4329308"/>
            <a:ext cx="2127250" cy="462833"/>
          </a:xfrm>
          <a:prstGeom prst="rect">
            <a:avLst/>
          </a:prstGeom>
        </p:spPr>
      </p:pic>
      <p:cxnSp>
        <p:nvCxnSpPr>
          <p:cNvPr id="40" name="Straight Arrow Connector 7">
            <a:extLst>
              <a:ext uri="{FF2B5EF4-FFF2-40B4-BE49-F238E27FC236}">
                <a16:creationId xmlns:a16="http://schemas.microsoft.com/office/drawing/2014/main" id="{413C737D-FF33-7374-FC32-F3801306562C}"/>
              </a:ext>
            </a:extLst>
          </p:cNvPr>
          <p:cNvCxnSpPr>
            <a:cxnSpLocks/>
          </p:cNvCxnSpPr>
          <p:nvPr/>
        </p:nvCxnSpPr>
        <p:spPr>
          <a:xfrm flipH="1">
            <a:off x="6814421" y="4600040"/>
            <a:ext cx="15332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7">
            <a:extLst>
              <a:ext uri="{FF2B5EF4-FFF2-40B4-BE49-F238E27FC236}">
                <a16:creationId xmlns:a16="http://schemas.microsoft.com/office/drawing/2014/main" id="{74C39179-19C4-30F3-7016-F1A48C7971DB}"/>
              </a:ext>
            </a:extLst>
          </p:cNvPr>
          <p:cNvCxnSpPr>
            <a:cxnSpLocks/>
          </p:cNvCxnSpPr>
          <p:nvPr/>
        </p:nvCxnSpPr>
        <p:spPr>
          <a:xfrm>
            <a:off x="2595154" y="3013166"/>
            <a:ext cx="1950720" cy="1316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Graphic 46" descr="Close">
            <a:extLst>
              <a:ext uri="{FF2B5EF4-FFF2-40B4-BE49-F238E27FC236}">
                <a16:creationId xmlns:a16="http://schemas.microsoft.com/office/drawing/2014/main" id="{4E1578C8-076D-06C8-BB25-EB24FCAB57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133884">
            <a:off x="3021329" y="3160476"/>
            <a:ext cx="914400" cy="91440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07950BA-E79E-1698-F7C2-D5AA41D65656}"/>
              </a:ext>
            </a:extLst>
          </p:cNvPr>
          <p:cNvGrpSpPr/>
          <p:nvPr/>
        </p:nvGrpSpPr>
        <p:grpSpPr>
          <a:xfrm>
            <a:off x="281320" y="4606333"/>
            <a:ext cx="3425079" cy="2065444"/>
            <a:chOff x="1073732" y="3170256"/>
            <a:chExt cx="5861590" cy="353474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EEE8863-6BCE-6496-CF43-812103C5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8560" y="3983587"/>
              <a:ext cx="1314880" cy="98616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75ECAB2-FD83-C181-DD4C-1C8856009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98455" y="4081234"/>
              <a:ext cx="1318863" cy="131886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9D8E145-BA55-45A3-E349-5557856DA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2904" y="5008254"/>
              <a:ext cx="1079004" cy="107900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585D52D-77EF-C18C-F849-217742958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29491" y="6087258"/>
              <a:ext cx="1805831" cy="58451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8C9FB1A-5B3D-0569-48FE-590710A3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26028" y="6148579"/>
              <a:ext cx="1669579" cy="44624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F5A164D-5357-47BB-9FE9-57228203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73732" y="6054031"/>
              <a:ext cx="1743676" cy="650972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3A6E544-FC35-8EDA-279E-6400B714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2159" y="4897626"/>
              <a:ext cx="1143134" cy="114313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717E4C4-9B2F-1FB7-5610-55B16488A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18907" y="4081234"/>
              <a:ext cx="1066386" cy="1066386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9607A85-3159-3F4D-7845-3CFF08162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101665" y="3196048"/>
              <a:ext cx="885186" cy="88518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9625093-04A4-DCF3-B5D9-236215D09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37451" y="3170256"/>
              <a:ext cx="991709" cy="991709"/>
            </a:xfrm>
            <a:prstGeom prst="rect">
              <a:avLst/>
            </a:prstGeom>
          </p:spPr>
        </p:pic>
      </p:grpSp>
      <p:cxnSp>
        <p:nvCxnSpPr>
          <p:cNvPr id="70" name="Straight Arrow Connector 7">
            <a:extLst>
              <a:ext uri="{FF2B5EF4-FFF2-40B4-BE49-F238E27FC236}">
                <a16:creationId xmlns:a16="http://schemas.microsoft.com/office/drawing/2014/main" id="{5C62A512-BC9C-A68B-654B-CAAF34D1CE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5186" y="4797296"/>
            <a:ext cx="2285222" cy="1001831"/>
          </a:xfrm>
          <a:prstGeom prst="bentConnector3">
            <a:avLst>
              <a:gd name="adj1" fmla="val -684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">
            <a:extLst>
              <a:ext uri="{FF2B5EF4-FFF2-40B4-BE49-F238E27FC236}">
                <a16:creationId xmlns:a16="http://schemas.microsoft.com/office/drawing/2014/main" id="{B8DEB84D-C9A2-296C-396F-C5048995281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59453" y="3180070"/>
            <a:ext cx="5789" cy="1879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8" name="Graphic 77" descr="Close">
            <a:extLst>
              <a:ext uri="{FF2B5EF4-FFF2-40B4-BE49-F238E27FC236}">
                <a16:creationId xmlns:a16="http://schemas.microsoft.com/office/drawing/2014/main" id="{39985838-008A-57DB-8AD6-DF7EF123D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414601" y="35072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852A64-948D-B0E6-B08F-5629CF5C9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105" y="1471748"/>
            <a:ext cx="4437901" cy="965569"/>
          </a:xfrm>
          <a:prstGeom prst="rect">
            <a:avLst/>
          </a:prstGeom>
        </p:spPr>
      </p:pic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9BB15338-3F6C-C1DC-5873-58F9A94CEC0B}"/>
              </a:ext>
            </a:extLst>
          </p:cNvPr>
          <p:cNvCxnSpPr>
            <a:cxnSpLocks/>
          </p:cNvCxnSpPr>
          <p:nvPr/>
        </p:nvCxnSpPr>
        <p:spPr>
          <a:xfrm>
            <a:off x="2798591" y="1954533"/>
            <a:ext cx="35325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 descr="Checklist RTL">
            <a:extLst>
              <a:ext uri="{FF2B5EF4-FFF2-40B4-BE49-F238E27FC236}">
                <a16:creationId xmlns:a16="http://schemas.microsoft.com/office/drawing/2014/main" id="{589038F1-8E8C-3F2D-3CE1-99534B465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1131" y="4468221"/>
            <a:ext cx="1100906" cy="1100906"/>
          </a:xfrm>
          <a:prstGeom prst="rect">
            <a:avLst/>
          </a:prstGeom>
        </p:spPr>
      </p:pic>
      <p:pic>
        <p:nvPicPr>
          <p:cNvPr id="15" name="Graphic 14" descr="Checklist RTL">
            <a:extLst>
              <a:ext uri="{FF2B5EF4-FFF2-40B4-BE49-F238E27FC236}">
                <a16:creationId xmlns:a16="http://schemas.microsoft.com/office/drawing/2014/main" id="{320A4478-81F8-E2A8-F1B2-835842D55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2219" y="2902316"/>
            <a:ext cx="1100906" cy="11009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1A96AD-D557-53C5-E078-409F802EAF90}"/>
              </a:ext>
            </a:extLst>
          </p:cNvPr>
          <p:cNvSpPr txBox="1"/>
          <p:nvPr/>
        </p:nvSpPr>
        <p:spPr>
          <a:xfrm>
            <a:off x="7432037" y="3268103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Template 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091FC-2679-38A3-291B-94DB1060BB8A}"/>
              </a:ext>
            </a:extLst>
          </p:cNvPr>
          <p:cNvSpPr txBox="1"/>
          <p:nvPr/>
        </p:nvSpPr>
        <p:spPr>
          <a:xfrm>
            <a:off x="7432037" y="4834008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Template B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6B8293-CC90-5E6E-C10C-FB32F44C9642}"/>
              </a:ext>
            </a:extLst>
          </p:cNvPr>
          <p:cNvSpPr txBox="1"/>
          <p:nvPr/>
        </p:nvSpPr>
        <p:spPr>
          <a:xfrm>
            <a:off x="3762103" y="1602378"/>
            <a:ext cx="158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Authentication</a:t>
            </a:r>
          </a:p>
        </p:txBody>
      </p:sp>
      <p:pic>
        <p:nvPicPr>
          <p:cNvPr id="19" name="Graphic 18" descr="Programmer">
            <a:extLst>
              <a:ext uri="{FF2B5EF4-FFF2-40B4-BE49-F238E27FC236}">
                <a16:creationId xmlns:a16="http://schemas.microsoft.com/office/drawing/2014/main" id="{C58BF45E-4E4A-3DAF-450F-D31129545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4597" y="1051720"/>
            <a:ext cx="1470647" cy="14706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1F69CD-6F94-B5BB-B498-6D3EEDC05959}"/>
              </a:ext>
            </a:extLst>
          </p:cNvPr>
          <p:cNvSpPr txBox="1"/>
          <p:nvPr/>
        </p:nvSpPr>
        <p:spPr>
          <a:xfrm>
            <a:off x="1521481" y="2437317"/>
            <a:ext cx="123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Developers</a:t>
            </a:r>
          </a:p>
        </p:txBody>
      </p:sp>
      <p:cxnSp>
        <p:nvCxnSpPr>
          <p:cNvPr id="21" name="Straight Arrow Connector 7">
            <a:extLst>
              <a:ext uri="{FF2B5EF4-FFF2-40B4-BE49-F238E27FC236}">
                <a16:creationId xmlns:a16="http://schemas.microsoft.com/office/drawing/2014/main" id="{42D3A5A2-20EC-57EB-3956-550147D17716}"/>
              </a:ext>
            </a:extLst>
          </p:cNvPr>
          <p:cNvCxnSpPr>
            <a:cxnSpLocks/>
          </p:cNvCxnSpPr>
          <p:nvPr/>
        </p:nvCxnSpPr>
        <p:spPr>
          <a:xfrm>
            <a:off x="2798591" y="2190102"/>
            <a:ext cx="3523628" cy="1262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7">
            <a:extLst>
              <a:ext uri="{FF2B5EF4-FFF2-40B4-BE49-F238E27FC236}">
                <a16:creationId xmlns:a16="http://schemas.microsoft.com/office/drawing/2014/main" id="{E5750208-FD5C-BD19-DA57-56CCB950D3A5}"/>
              </a:ext>
            </a:extLst>
          </p:cNvPr>
          <p:cNvCxnSpPr>
            <a:cxnSpLocks/>
          </p:cNvCxnSpPr>
          <p:nvPr/>
        </p:nvCxnSpPr>
        <p:spPr>
          <a:xfrm>
            <a:off x="2749589" y="2437317"/>
            <a:ext cx="3581542" cy="25813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635EA24E-B382-F30B-DA68-6A2C70C4B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23435">
            <a:off x="4240085" y="3427580"/>
            <a:ext cx="640640" cy="6406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7B887B9-7628-3FB9-C9C5-24C06C8AA26F}"/>
              </a:ext>
            </a:extLst>
          </p:cNvPr>
          <p:cNvSpPr txBox="1"/>
          <p:nvPr/>
        </p:nvSpPr>
        <p:spPr>
          <a:xfrm rot="1168717">
            <a:off x="4176346" y="2498963"/>
            <a:ext cx="12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Authorized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ACB7505-2C56-ABDE-DFAE-2AD40B311555}"/>
              </a:ext>
            </a:extLst>
          </p:cNvPr>
          <p:cNvSpPr txBox="1">
            <a:spLocks/>
          </p:cNvSpPr>
          <p:nvPr/>
        </p:nvSpPr>
        <p:spPr>
          <a:xfrm>
            <a:off x="487017" y="186223"/>
            <a:ext cx="10866783" cy="6509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07327F"/>
                </a:solidFill>
                <a:latin typeface="Franklin Gothic Book" panose="020B0503020102020204" pitchFamily="34" charset="0"/>
                <a:ea typeface="+mj-ea"/>
                <a:cs typeface="+mj-cs"/>
              </a:defRPr>
            </a:lvl1pPr>
          </a:lstStyle>
          <a:p>
            <a:r>
              <a:rPr lang="en-VN" dirty="0"/>
              <a:t>Authorization?</a:t>
            </a:r>
          </a:p>
        </p:txBody>
      </p:sp>
      <p:pic>
        <p:nvPicPr>
          <p:cNvPr id="31" name="Graphic 30" descr="Line arrow Straight">
            <a:extLst>
              <a:ext uri="{FF2B5EF4-FFF2-40B4-BE49-F238E27FC236}">
                <a16:creationId xmlns:a16="http://schemas.microsoft.com/office/drawing/2014/main" id="{736AF1F3-FF69-A939-8794-F2B12C575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205925" y="5634437"/>
            <a:ext cx="2251165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C468134-FA54-CE64-D0B4-4BF9C4135AD7}"/>
              </a:ext>
            </a:extLst>
          </p:cNvPr>
          <p:cNvSpPr txBox="1"/>
          <p:nvPr/>
        </p:nvSpPr>
        <p:spPr>
          <a:xfrm>
            <a:off x="3457090" y="5821340"/>
            <a:ext cx="3853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/>
              <a:t>Additional code to Backstage </a:t>
            </a:r>
          </a:p>
        </p:txBody>
      </p:sp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695DCC52-F6F3-EA3F-BD90-65E6F784A6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05202" y="5608024"/>
            <a:ext cx="704204" cy="70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9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86548D3-C422-E96A-CAAF-754DDB57D949}"/>
              </a:ext>
            </a:extLst>
          </p:cNvPr>
          <p:cNvSpPr/>
          <p:nvPr/>
        </p:nvSpPr>
        <p:spPr>
          <a:xfrm>
            <a:off x="7561986" y="806381"/>
            <a:ext cx="3489191" cy="991606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9BE448D-316D-21FC-892B-FCA21492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Secret Management</a:t>
            </a:r>
          </a:p>
        </p:txBody>
      </p:sp>
      <p:pic>
        <p:nvPicPr>
          <p:cNvPr id="10" name="Graphic 9" descr="Programmer">
            <a:extLst>
              <a:ext uri="{FF2B5EF4-FFF2-40B4-BE49-F238E27FC236}">
                <a16:creationId xmlns:a16="http://schemas.microsoft.com/office/drawing/2014/main" id="{9BB4DE8F-B84A-0E45-E324-1439855B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22" y="1958353"/>
            <a:ext cx="1470647" cy="1470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C603C2-AC64-362C-39C6-291C3BBF097F}"/>
              </a:ext>
            </a:extLst>
          </p:cNvPr>
          <p:cNvSpPr txBox="1"/>
          <p:nvPr/>
        </p:nvSpPr>
        <p:spPr>
          <a:xfrm>
            <a:off x="443170" y="3343950"/>
            <a:ext cx="90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DevOps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9FE2F9-93BD-1F0C-298A-D0F59513F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37" y="2448096"/>
            <a:ext cx="1009468" cy="1009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01A1F0-644B-84DF-A7D0-7E666F7D2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179" y="980048"/>
            <a:ext cx="1082807" cy="1082807"/>
          </a:xfrm>
          <a:prstGeom prst="rect">
            <a:avLst/>
          </a:prstGeom>
        </p:spPr>
      </p:pic>
      <p:cxnSp>
        <p:nvCxnSpPr>
          <p:cNvPr id="17" name="Straight Arrow Connector 7">
            <a:extLst>
              <a:ext uri="{FF2B5EF4-FFF2-40B4-BE49-F238E27FC236}">
                <a16:creationId xmlns:a16="http://schemas.microsoft.com/office/drawing/2014/main" id="{7A395F83-975E-DFEA-D041-AEE29B60BA91}"/>
              </a:ext>
            </a:extLst>
          </p:cNvPr>
          <p:cNvCxnSpPr>
            <a:cxnSpLocks/>
          </p:cNvCxnSpPr>
          <p:nvPr/>
        </p:nvCxnSpPr>
        <p:spPr>
          <a:xfrm flipV="1">
            <a:off x="4095205" y="1828800"/>
            <a:ext cx="2383974" cy="9405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7EE9E6-C98E-FF9D-F094-B693E767CFA7}"/>
              </a:ext>
            </a:extLst>
          </p:cNvPr>
          <p:cNvSpPr txBox="1"/>
          <p:nvPr/>
        </p:nvSpPr>
        <p:spPr>
          <a:xfrm rot="20253083">
            <a:off x="4262884" y="1943482"/>
            <a:ext cx="18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VN" dirty="0"/>
              <a:t>et devops image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9BB07-5A90-E181-E032-CA078D113541}"/>
              </a:ext>
            </a:extLst>
          </p:cNvPr>
          <p:cNvSpPr txBox="1"/>
          <p:nvPr/>
        </p:nvSpPr>
        <p:spPr>
          <a:xfrm>
            <a:off x="3148743" y="3433412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container</a:t>
            </a:r>
          </a:p>
        </p:txBody>
      </p:sp>
      <p:pic>
        <p:nvPicPr>
          <p:cNvPr id="24" name="Graphic 23" descr="Document">
            <a:extLst>
              <a:ext uri="{FF2B5EF4-FFF2-40B4-BE49-F238E27FC236}">
                <a16:creationId xmlns:a16="http://schemas.microsoft.com/office/drawing/2014/main" id="{4BE74E67-33D9-2EF9-E5F7-06ED2271F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08577" y="4406537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8AE0B1-8E50-028C-73AE-C03F1E542F07}"/>
              </a:ext>
            </a:extLst>
          </p:cNvPr>
          <p:cNvSpPr txBox="1"/>
          <p:nvPr/>
        </p:nvSpPr>
        <p:spPr>
          <a:xfrm>
            <a:off x="2195975" y="5334766"/>
            <a:ext cx="3412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effectLst/>
                <a:latin typeface="Menlo" panose="020B0609030804020204" pitchFamily="49" charset="0"/>
              </a:rPr>
              <a:t>FROM &lt;registry&gt;/devops:master.13</a:t>
            </a:r>
          </a:p>
          <a:p>
            <a:r>
              <a:rPr lang="en-US" sz="1000" b="0" dirty="0">
                <a:effectLst/>
                <a:latin typeface="Menlo" panose="020B0609030804020204" pitchFamily="49" charset="0"/>
              </a:rPr>
              <a:t>COPY --</a:t>
            </a:r>
            <a:r>
              <a:rPr lang="en-US" sz="1000" b="0" dirty="0" err="1">
                <a:effectLst/>
                <a:latin typeface="Menlo" panose="020B0609030804020204" pitchFamily="49" charset="0"/>
              </a:rPr>
              <a:t>chown</a:t>
            </a:r>
            <a:r>
              <a:rPr lang="en-US" sz="1000" b="0" dirty="0">
                <a:effectLst/>
                <a:latin typeface="Menlo" panose="020B0609030804020204" pitchFamily="49" charset="0"/>
              </a:rPr>
              <a:t>=</a:t>
            </a:r>
            <a:r>
              <a:rPr lang="en-US" sz="1000" b="0" dirty="0" err="1">
                <a:effectLst/>
                <a:latin typeface="Menlo" panose="020B0609030804020204" pitchFamily="49" charset="0"/>
              </a:rPr>
              <a:t>devops:devops</a:t>
            </a:r>
            <a:r>
              <a:rPr lang="en-US" sz="1000" b="0" dirty="0">
                <a:effectLst/>
                <a:latin typeface="Menlo" panose="020B0609030804020204" pitchFamily="49" charset="0"/>
              </a:rPr>
              <a:t> . /home/</a:t>
            </a:r>
            <a:r>
              <a:rPr lang="en-US" sz="1000" b="0" dirty="0" err="1">
                <a:effectLst/>
                <a:latin typeface="Menlo" panose="020B0609030804020204" pitchFamily="49" charset="0"/>
              </a:rPr>
              <a:t>devops</a:t>
            </a:r>
            <a:r>
              <a:rPr lang="en-US" sz="1000" b="0" dirty="0">
                <a:effectLst/>
                <a:latin typeface="Menlo" panose="020B0609030804020204" pitchFamily="49" charset="0"/>
              </a:rPr>
              <a:t>/</a:t>
            </a:r>
          </a:p>
        </p:txBody>
      </p: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B82EE1B6-CD00-CB79-6A69-C77234519B6D}"/>
              </a:ext>
            </a:extLst>
          </p:cNvPr>
          <p:cNvCxnSpPr>
            <a:cxnSpLocks/>
          </p:cNvCxnSpPr>
          <p:nvPr/>
        </p:nvCxnSpPr>
        <p:spPr>
          <a:xfrm flipH="1">
            <a:off x="3638005" y="3905282"/>
            <a:ext cx="2178" cy="501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BD6B8F5-D010-ABA8-1AAC-03A7251AC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42" y="981219"/>
            <a:ext cx="574386" cy="65097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C853F26-C838-CD73-B6D0-F0DC15B30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16495" y="610926"/>
            <a:ext cx="1510937" cy="15109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6B8DAC-4779-E082-B70A-C33F7905BE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1733" y="965942"/>
            <a:ext cx="769619" cy="80090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9A15E33-9B88-8491-C8AE-AFCE600F5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24517" y="2202345"/>
            <a:ext cx="1510937" cy="1510937"/>
          </a:xfrm>
          <a:prstGeom prst="rect">
            <a:avLst/>
          </a:prstGeom>
        </p:spPr>
      </p:pic>
      <p:cxnSp>
        <p:nvCxnSpPr>
          <p:cNvPr id="39" name="Straight Arrow Connector 7">
            <a:extLst>
              <a:ext uri="{FF2B5EF4-FFF2-40B4-BE49-F238E27FC236}">
                <a16:creationId xmlns:a16="http://schemas.microsoft.com/office/drawing/2014/main" id="{2FFD02B9-4E7C-0021-E9E6-7D456D0E5F9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095205" y="2952830"/>
            <a:ext cx="2381945" cy="201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42476EC-0237-66CC-E2F6-DC446E8DF04B}"/>
              </a:ext>
            </a:extLst>
          </p:cNvPr>
          <p:cNvSpPr txBox="1"/>
          <p:nvPr/>
        </p:nvSpPr>
        <p:spPr>
          <a:xfrm>
            <a:off x="4388360" y="2974618"/>
            <a:ext cx="144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.environment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CBB3E2-CCC4-DDA0-F26B-E91E4FFB3939}"/>
              </a:ext>
            </a:extLst>
          </p:cNvPr>
          <p:cNvSpPr txBox="1"/>
          <p:nvPr/>
        </p:nvSpPr>
        <p:spPr>
          <a:xfrm>
            <a:off x="188722" y="3802744"/>
            <a:ext cx="261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./devops &lt;env&gt; command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3DE1085-FFF8-4DE6-D12C-728103416E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104" y="4204663"/>
            <a:ext cx="1587500" cy="2362200"/>
          </a:xfrm>
          <a:prstGeom prst="rect">
            <a:avLst/>
          </a:prstGeom>
        </p:spPr>
      </p:pic>
      <p:cxnSp>
        <p:nvCxnSpPr>
          <p:cNvPr id="49" name="Straight Arrow Connector 7">
            <a:extLst>
              <a:ext uri="{FF2B5EF4-FFF2-40B4-BE49-F238E27FC236}">
                <a16:creationId xmlns:a16="http://schemas.microsoft.com/office/drawing/2014/main" id="{EEB87A0A-0B57-9BDA-67A6-8715D6CB443F}"/>
              </a:ext>
            </a:extLst>
          </p:cNvPr>
          <p:cNvCxnSpPr>
            <a:cxnSpLocks/>
          </p:cNvCxnSpPr>
          <p:nvPr/>
        </p:nvCxnSpPr>
        <p:spPr>
          <a:xfrm flipV="1">
            <a:off x="1894764" y="3227570"/>
            <a:ext cx="5289807" cy="3235933"/>
          </a:xfrm>
          <a:prstGeom prst="bentConnector3">
            <a:avLst>
              <a:gd name="adj1" fmla="val 10004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EB74368-7EAD-3AFF-3164-B7427C3D9E1D}"/>
              </a:ext>
            </a:extLst>
          </p:cNvPr>
          <p:cNvSpPr txBox="1"/>
          <p:nvPr/>
        </p:nvSpPr>
        <p:spPr>
          <a:xfrm>
            <a:off x="7279985" y="5225894"/>
            <a:ext cx="3180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.environments</a:t>
            </a:r>
          </a:p>
          <a:p>
            <a:r>
              <a:rPr lang="en-US" sz="1200" dirty="0"/>
              <a:t>PROJECT="sandbox-devops-104342"</a:t>
            </a:r>
          </a:p>
          <a:p>
            <a:r>
              <a:rPr lang="en-US" sz="1200" dirty="0"/>
              <a:t>REGION="us-west1"</a:t>
            </a:r>
          </a:p>
          <a:p>
            <a:r>
              <a:rPr lang="en-US" sz="1200" dirty="0"/>
              <a:t>SECRET="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secret/infra/us-west1/</a:t>
            </a:r>
            <a:r>
              <a:rPr lang="en-US" sz="1200" dirty="0"/>
              <a:t>"</a:t>
            </a:r>
          </a:p>
          <a:p>
            <a:r>
              <a:rPr lang="en-US" sz="1200" dirty="0"/>
              <a:t>CLUSTER_PREFIX="dev-au"</a:t>
            </a:r>
          </a:p>
          <a:p>
            <a:r>
              <a:rPr lang="en-US" sz="1200" dirty="0"/>
              <a:t>CLUSTER_NAME="$CLUSTER_PREFIX-$REGION "</a:t>
            </a:r>
          </a:p>
        </p:txBody>
      </p:sp>
      <p:cxnSp>
        <p:nvCxnSpPr>
          <p:cNvPr id="55" name="Straight Arrow Connector 7">
            <a:extLst>
              <a:ext uri="{FF2B5EF4-FFF2-40B4-BE49-F238E27FC236}">
                <a16:creationId xmlns:a16="http://schemas.microsoft.com/office/drawing/2014/main" id="{3CF11967-402D-EFF8-AFA4-30FCEAEFDB92}"/>
              </a:ext>
            </a:extLst>
          </p:cNvPr>
          <p:cNvCxnSpPr>
            <a:cxnSpLocks/>
          </p:cNvCxnSpPr>
          <p:nvPr/>
        </p:nvCxnSpPr>
        <p:spPr>
          <a:xfrm>
            <a:off x="1458854" y="2939333"/>
            <a:ext cx="1579516" cy="36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8243C3D-EE1F-CAD3-197E-2151225C22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7517" y="760780"/>
            <a:ext cx="1082807" cy="1082807"/>
          </a:xfrm>
          <a:prstGeom prst="rect">
            <a:avLst/>
          </a:prstGeom>
        </p:spPr>
      </p:pic>
      <p:cxnSp>
        <p:nvCxnSpPr>
          <p:cNvPr id="62" name="Straight Arrow Connector 7">
            <a:extLst>
              <a:ext uri="{FF2B5EF4-FFF2-40B4-BE49-F238E27FC236}">
                <a16:creationId xmlns:a16="http://schemas.microsoft.com/office/drawing/2014/main" id="{56D08F4F-B86C-85C8-A586-2963F111B10A}"/>
              </a:ext>
            </a:extLst>
          </p:cNvPr>
          <p:cNvCxnSpPr>
            <a:cxnSpLocks/>
          </p:cNvCxnSpPr>
          <p:nvPr/>
        </p:nvCxnSpPr>
        <p:spPr>
          <a:xfrm flipV="1">
            <a:off x="3588921" y="1734052"/>
            <a:ext cx="0" cy="720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319294D-7F06-5582-D885-5EA75975C525}"/>
              </a:ext>
            </a:extLst>
          </p:cNvPr>
          <p:cNvSpPr txBox="1"/>
          <p:nvPr/>
        </p:nvSpPr>
        <p:spPr>
          <a:xfrm>
            <a:off x="3970672" y="1147494"/>
            <a:ext cx="92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</a:t>
            </a:r>
            <a:endParaRPr lang="en-VN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8563B-1CA8-77EB-831B-50E96A1C6033}"/>
              </a:ext>
            </a:extLst>
          </p:cNvPr>
          <p:cNvSpPr txBox="1"/>
          <p:nvPr/>
        </p:nvSpPr>
        <p:spPr>
          <a:xfrm>
            <a:off x="3547331" y="1901390"/>
            <a:ext cx="82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7350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15F35-9F04-4E03-7A3B-C1CBEB24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Workflow with Backstage</a:t>
            </a:r>
          </a:p>
        </p:txBody>
      </p:sp>
      <p:pic>
        <p:nvPicPr>
          <p:cNvPr id="4" name="Graphic 3" descr="Programmer">
            <a:extLst>
              <a:ext uri="{FF2B5EF4-FFF2-40B4-BE49-F238E27FC236}">
                <a16:creationId xmlns:a16="http://schemas.microsoft.com/office/drawing/2014/main" id="{9A928F36-D20D-025F-1324-440357C1E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722" y="1958353"/>
            <a:ext cx="1470647" cy="1470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72A03-ECEE-DFE1-7CFA-3C2A43020676}"/>
              </a:ext>
            </a:extLst>
          </p:cNvPr>
          <p:cNvSpPr txBox="1"/>
          <p:nvPr/>
        </p:nvSpPr>
        <p:spPr>
          <a:xfrm>
            <a:off x="305606" y="3334442"/>
            <a:ext cx="123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Developers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7FEC8-DF36-9EE9-D118-10F9B1F1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370" y="2693676"/>
            <a:ext cx="2127250" cy="462833"/>
          </a:xfrm>
          <a:prstGeom prst="rect">
            <a:avLst/>
          </a:prstGeom>
        </p:spPr>
      </p:pic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AAAE6012-7831-6F37-1203-AFCF9D7FDBF6}"/>
              </a:ext>
            </a:extLst>
          </p:cNvPr>
          <p:cNvCxnSpPr>
            <a:cxnSpLocks/>
          </p:cNvCxnSpPr>
          <p:nvPr/>
        </p:nvCxnSpPr>
        <p:spPr>
          <a:xfrm>
            <a:off x="1458854" y="2939333"/>
            <a:ext cx="1579516" cy="369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Box">
            <a:extLst>
              <a:ext uri="{FF2B5EF4-FFF2-40B4-BE49-F238E27FC236}">
                <a16:creationId xmlns:a16="http://schemas.microsoft.com/office/drawing/2014/main" id="{FE4FE4F2-B062-222F-8BB6-C8F9145A2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2230" y="1590472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1031F-983D-5061-69F7-091231E5DCB1}"/>
              </a:ext>
            </a:extLst>
          </p:cNvPr>
          <p:cNvSpPr txBox="1"/>
          <p:nvPr/>
        </p:nvSpPr>
        <p:spPr>
          <a:xfrm>
            <a:off x="6966630" y="1210784"/>
            <a:ext cx="15589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VN" dirty="0"/>
              <a:t>emplates</a:t>
            </a:r>
          </a:p>
          <a:p>
            <a:r>
              <a:rPr lang="en-VN" dirty="0"/>
              <a:t>- Workloads</a:t>
            </a:r>
          </a:p>
          <a:p>
            <a:r>
              <a:rPr lang="en-VN" dirty="0"/>
              <a:t>- Logging</a:t>
            </a:r>
          </a:p>
          <a:p>
            <a:r>
              <a:rPr lang="en-VN" dirty="0"/>
              <a:t>- Monitoring</a:t>
            </a:r>
          </a:p>
          <a:p>
            <a:r>
              <a:rPr lang="en-VN" dirty="0"/>
              <a:t>- Service Mesh</a:t>
            </a:r>
          </a:p>
          <a:p>
            <a:r>
              <a:rPr lang="en-VN" dirty="0"/>
              <a:t>- Ingress</a:t>
            </a:r>
          </a:p>
          <a:p>
            <a:r>
              <a:rPr lang="en-VN" dirty="0"/>
              <a:t>- …</a:t>
            </a:r>
          </a:p>
          <a:p>
            <a:endParaRPr lang="en-V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B4E157-EFC2-FF22-31E0-B7B4A246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469" y="1201685"/>
            <a:ext cx="2711331" cy="3070664"/>
          </a:xfrm>
          <a:prstGeom prst="rect">
            <a:avLst/>
          </a:prstGeom>
        </p:spPr>
      </p:pic>
      <p:cxnSp>
        <p:nvCxnSpPr>
          <p:cNvPr id="15" name="Straight Arrow Connector 7">
            <a:extLst>
              <a:ext uri="{FF2B5EF4-FFF2-40B4-BE49-F238E27FC236}">
                <a16:creationId xmlns:a16="http://schemas.microsoft.com/office/drawing/2014/main" id="{6D941AF4-F969-5E5A-6F48-989018B1BD8E}"/>
              </a:ext>
            </a:extLst>
          </p:cNvPr>
          <p:cNvCxnSpPr>
            <a:cxnSpLocks/>
          </p:cNvCxnSpPr>
          <p:nvPr/>
        </p:nvCxnSpPr>
        <p:spPr>
          <a:xfrm flipV="1">
            <a:off x="5165620" y="2178996"/>
            <a:ext cx="886610" cy="601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1BB66DB-32DD-031A-B787-BBD2FE8581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230" y="3445834"/>
            <a:ext cx="2463800" cy="812800"/>
          </a:xfrm>
          <a:prstGeom prst="rect">
            <a:avLst/>
          </a:prstGeom>
        </p:spPr>
      </p:pic>
      <p:cxnSp>
        <p:nvCxnSpPr>
          <p:cNvPr id="22" name="Straight Arrow Connector 7">
            <a:extLst>
              <a:ext uri="{FF2B5EF4-FFF2-40B4-BE49-F238E27FC236}">
                <a16:creationId xmlns:a16="http://schemas.microsoft.com/office/drawing/2014/main" id="{B312F277-6884-6C4F-D31D-D543663E6777}"/>
              </a:ext>
            </a:extLst>
          </p:cNvPr>
          <p:cNvCxnSpPr>
            <a:cxnSpLocks/>
          </p:cNvCxnSpPr>
          <p:nvPr/>
        </p:nvCxnSpPr>
        <p:spPr>
          <a:xfrm>
            <a:off x="5225371" y="3156509"/>
            <a:ext cx="1000331" cy="547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F833A17-2A09-489C-7239-D4B300CAEA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7512" y="5139308"/>
            <a:ext cx="1791918" cy="11871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1F6B96-052E-E402-B310-89F805DEAC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430" y="5166040"/>
            <a:ext cx="2247267" cy="841976"/>
          </a:xfrm>
          <a:prstGeom prst="rect">
            <a:avLst/>
          </a:prstGeom>
        </p:spPr>
      </p:pic>
      <p:cxnSp>
        <p:nvCxnSpPr>
          <p:cNvPr id="31" name="Straight Arrow Connector 7">
            <a:extLst>
              <a:ext uri="{FF2B5EF4-FFF2-40B4-BE49-F238E27FC236}">
                <a16:creationId xmlns:a16="http://schemas.microsoft.com/office/drawing/2014/main" id="{23C5A918-92C1-177B-DEBD-D31AFCC21AB6}"/>
              </a:ext>
            </a:extLst>
          </p:cNvPr>
          <p:cNvCxnSpPr>
            <a:cxnSpLocks/>
          </p:cNvCxnSpPr>
          <p:nvPr/>
        </p:nvCxnSpPr>
        <p:spPr>
          <a:xfrm>
            <a:off x="6768511" y="4320092"/>
            <a:ext cx="733667" cy="784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7">
            <a:extLst>
              <a:ext uri="{FF2B5EF4-FFF2-40B4-BE49-F238E27FC236}">
                <a16:creationId xmlns:a16="http://schemas.microsoft.com/office/drawing/2014/main" id="{7CF554B2-BF47-8752-5418-0EE4730773BE}"/>
              </a:ext>
            </a:extLst>
          </p:cNvPr>
          <p:cNvCxnSpPr>
            <a:cxnSpLocks/>
          </p:cNvCxnSpPr>
          <p:nvPr/>
        </p:nvCxnSpPr>
        <p:spPr>
          <a:xfrm flipH="1">
            <a:off x="5725536" y="4258634"/>
            <a:ext cx="636353" cy="798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1A820DF-BBF4-20DB-0FEF-EAE385E802D8}"/>
              </a:ext>
            </a:extLst>
          </p:cNvPr>
          <p:cNvSpPr txBox="1"/>
          <p:nvPr/>
        </p:nvSpPr>
        <p:spPr>
          <a:xfrm>
            <a:off x="1500571" y="1955038"/>
            <a:ext cx="16642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microservice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3182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EF43-72C1-C326-AD1B-9858D79B4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Discoverability</a:t>
            </a:r>
            <a:endParaRPr lang="en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62AA4-CB6E-B586-A470-FC8849FB3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988" y="1729303"/>
            <a:ext cx="5454840" cy="33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6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347C-DDC0-7823-A7C0-D1A35151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ranklin Gothic Book"/>
              </a:rPr>
              <a:t>Thanks for your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0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85B04F-9657-E842-84E6-971AAB67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B9ABF8-0954-BE4B-88B9-9B749838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Segoe UI"/>
                <a:cs typeface="Segoe UI"/>
              </a:rPr>
              <a:t>Introduction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Segoe UI"/>
                <a:cs typeface="Segoe UI"/>
              </a:rPr>
              <a:t>Overview about Backstage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Segoe UI"/>
                <a:cs typeface="Segoe UI"/>
              </a:rPr>
              <a:t>My Solution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092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1C05E2-6A03-64BB-C052-D6C26B59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9" y="-10510"/>
            <a:ext cx="120779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8E3686-4EFB-26E3-C587-A4C771CD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1. Overview</a:t>
            </a:r>
          </a:p>
        </p:txBody>
      </p:sp>
    </p:spTree>
    <p:extLst>
      <p:ext uri="{BB962C8B-B14F-4D97-AF65-F5344CB8AC3E}">
        <p14:creationId xmlns:p14="http://schemas.microsoft.com/office/powerpoint/2010/main" val="202813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8BDF9-3E63-F9F5-4F39-693EE63F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Backstage in my understanding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49BF14-0724-7E8E-341C-0B12BBD0D0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20408" y="2158642"/>
            <a:ext cx="6016923" cy="254071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4DF52E-A8DB-8704-8AA3-79776CCCA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017" y="2457126"/>
            <a:ext cx="5409190" cy="29897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b="1" dirty="0"/>
              <a:t>Internal Developer Portal (IDP) </a:t>
            </a:r>
            <a:r>
              <a:rPr lang="en-VN" sz="1800" dirty="0"/>
              <a:t>is central hub for tracking, improving, and building high quality software.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b="1" dirty="0"/>
              <a:t>IDP</a:t>
            </a:r>
            <a:r>
              <a:rPr lang="en-VN" sz="1800" dirty="0"/>
              <a:t> abstract away the complexities of ensuring software security, maturity, production readiness and more (all using data from your existing tools.</a:t>
            </a:r>
          </a:p>
        </p:txBody>
      </p:sp>
    </p:spTree>
    <p:extLst>
      <p:ext uri="{BB962C8B-B14F-4D97-AF65-F5344CB8AC3E}">
        <p14:creationId xmlns:p14="http://schemas.microsoft.com/office/powerpoint/2010/main" val="65725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49AB4F-C45F-4F5D-6C6D-CA31EC60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Golden Paths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419005-C30A-DF1B-5394-E37F4F50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17" y="1083365"/>
            <a:ext cx="11171299" cy="1253433"/>
          </a:xfrm>
        </p:spPr>
        <p:txBody>
          <a:bodyPr/>
          <a:lstStyle/>
          <a:p>
            <a:r>
              <a:rPr lang="en-VN" b="1" dirty="0"/>
              <a:t>Golden Path</a:t>
            </a:r>
            <a:r>
              <a:rPr lang="en-VN" dirty="0"/>
              <a:t> presents a set of </a:t>
            </a:r>
            <a:r>
              <a:rPr lang="en-VN" b="1" dirty="0"/>
              <a:t>best practices </a:t>
            </a:r>
            <a:r>
              <a:rPr lang="en-VN" dirty="0"/>
              <a:t>organized by typing of engineering project</a:t>
            </a:r>
          </a:p>
          <a:p>
            <a:r>
              <a:rPr lang="en-VN" dirty="0"/>
              <a:t>Provides ‘</a:t>
            </a:r>
            <a:r>
              <a:rPr lang="en-US" b="1" dirty="0"/>
              <a:t>opinionated</a:t>
            </a:r>
            <a:r>
              <a:rPr lang="en-VN" b="1" dirty="0"/>
              <a:t> and supported</a:t>
            </a:r>
            <a:r>
              <a:rPr lang="en-VN" dirty="0"/>
              <a:t>’ path to build something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5AB89E-31DE-37F6-83CE-AC34148D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922" y="2336798"/>
            <a:ext cx="7804972" cy="444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0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A3C6-549B-2B8D-C74E-67025A1F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EE708-A463-6A0E-E184-9EB442A04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VN" dirty="0"/>
              <a:t>Software Catelog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Software Template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TechDocs</a:t>
            </a:r>
          </a:p>
          <a:p>
            <a:pPr marL="457200" indent="-457200">
              <a:buFont typeface="+mj-lt"/>
              <a:buAutoNum type="arabicPeriod"/>
            </a:pPr>
            <a:r>
              <a:rPr lang="en-VN" dirty="0"/>
              <a:t>Open Source Plugins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Discoverability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7363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A3C6-549B-2B8D-C74E-67025A1F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Thinking…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00C3DC-8788-32D1-D1E8-1C0C06CDE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" t="6664" r="1468" b="1462"/>
          <a:stretch/>
        </p:blipFill>
        <p:spPr>
          <a:xfrm>
            <a:off x="1718441" y="1111469"/>
            <a:ext cx="8755117" cy="4635062"/>
          </a:xfrm>
        </p:spPr>
      </p:pic>
    </p:spTree>
    <p:extLst>
      <p:ext uri="{BB962C8B-B14F-4D97-AF65-F5344CB8AC3E}">
        <p14:creationId xmlns:p14="http://schemas.microsoft.com/office/powerpoint/2010/main" val="122188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A3C6-549B-2B8D-C74E-67025A1F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Thinking…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FE54C-2B56-81C4-F948-B84CF348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50" y="963318"/>
            <a:ext cx="9487300" cy="53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oe-slide-template-2021" id="{F279EEFA-B550-E042-AF00-44FA185F8DBC}" vid="{12B1D3D3-DA70-1F4B-92D4-9F5640157C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09DBD74DD97E4B8ED39051D2465A01" ma:contentTypeVersion="11" ma:contentTypeDescription="Create a new document." ma:contentTypeScope="" ma:versionID="fa8e959365638f692fd5a42714759216">
  <xsd:schema xmlns:xsd="http://www.w3.org/2001/XMLSchema" xmlns:xs="http://www.w3.org/2001/XMLSchema" xmlns:p="http://schemas.microsoft.com/office/2006/metadata/properties" xmlns:ns2="d430fd52-fe1a-4398-a8b2-48cb5c88860c" xmlns:ns3="4b008b28-155e-495a-b45a-e379de766053" targetNamespace="http://schemas.microsoft.com/office/2006/metadata/properties" ma:root="true" ma:fieldsID="dd16964ed3242db50da61563122748cf" ns2:_="" ns3:_="">
    <xsd:import namespace="d430fd52-fe1a-4398-a8b2-48cb5c88860c"/>
    <xsd:import namespace="4b008b28-155e-495a-b45a-e379de76605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30fd52-fe1a-4398-a8b2-48cb5c88860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008b28-155e-495a-b45a-e379de7660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E95AB4B-345A-44AE-9199-5B8249E495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16ACE7-D4AF-4856-8710-869849109E5E}">
  <ds:schemaRefs>
    <ds:schemaRef ds:uri="4b008b28-155e-495a-b45a-e379de766053"/>
    <ds:schemaRef ds:uri="d430fd52-fe1a-4398-a8b2-48cb5c8886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A854B81-7606-4971-955E-F7964E0F7CE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385</Words>
  <Application>Microsoft Macintosh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Menlo</vt:lpstr>
      <vt:lpstr>Segoe UI</vt:lpstr>
      <vt:lpstr>Segoe UI Light</vt:lpstr>
      <vt:lpstr>Wingdings</vt:lpstr>
      <vt:lpstr>Office Theme</vt:lpstr>
      <vt:lpstr>PowerPoint Presentation</vt:lpstr>
      <vt:lpstr>Topic</vt:lpstr>
      <vt:lpstr>PowerPoint Presentation</vt:lpstr>
      <vt:lpstr>1. Overview</vt:lpstr>
      <vt:lpstr>Backstage in my understanding</vt:lpstr>
      <vt:lpstr>Golden Paths</vt:lpstr>
      <vt:lpstr>Key Features</vt:lpstr>
      <vt:lpstr>Thinking…</vt:lpstr>
      <vt:lpstr>Thinking…</vt:lpstr>
      <vt:lpstr>What do we think about?</vt:lpstr>
      <vt:lpstr>Limitation</vt:lpstr>
      <vt:lpstr>Project / Templates</vt:lpstr>
      <vt:lpstr>Scaling + Team separated</vt:lpstr>
      <vt:lpstr>Authorization?</vt:lpstr>
      <vt:lpstr>PowerPoint Presentation</vt:lpstr>
      <vt:lpstr>Secret Management</vt:lpstr>
      <vt:lpstr>Workflow with Backstage</vt:lpstr>
      <vt:lpstr>Discoverability</vt:lpstr>
      <vt:lpstr>Thanks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Duong Hoai Nam (FHN.TCS)</dc:creator>
  <cp:lastModifiedBy>Tran Tuan Anh (FHN.PMO)</cp:lastModifiedBy>
  <cp:revision>21</cp:revision>
  <dcterms:created xsi:type="dcterms:W3CDTF">2020-12-22T06:22:40Z</dcterms:created>
  <dcterms:modified xsi:type="dcterms:W3CDTF">2023-11-22T05:44:11Z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0x010100CD09DBD74DD97E4B8ED39051D2465A01</vt:lpwstr>
  </property>
</Properties>
</file>